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31"/>
  </p:notesMasterIdLst>
  <p:sldIdLst>
    <p:sldId id="295" r:id="rId2"/>
    <p:sldId id="429" r:id="rId3"/>
    <p:sldId id="430" r:id="rId4"/>
    <p:sldId id="431" r:id="rId5"/>
    <p:sldId id="432" r:id="rId6"/>
    <p:sldId id="433" r:id="rId7"/>
    <p:sldId id="434" r:id="rId8"/>
    <p:sldId id="435" r:id="rId9"/>
    <p:sldId id="436" r:id="rId10"/>
    <p:sldId id="437" r:id="rId11"/>
    <p:sldId id="438" r:id="rId12"/>
    <p:sldId id="439" r:id="rId13"/>
    <p:sldId id="440" r:id="rId14"/>
    <p:sldId id="442" r:id="rId15"/>
    <p:sldId id="441" r:id="rId16"/>
    <p:sldId id="443" r:id="rId17"/>
    <p:sldId id="444" r:id="rId18"/>
    <p:sldId id="445" r:id="rId19"/>
    <p:sldId id="446" r:id="rId20"/>
    <p:sldId id="447" r:id="rId21"/>
    <p:sldId id="449" r:id="rId22"/>
    <p:sldId id="450" r:id="rId23"/>
    <p:sldId id="451" r:id="rId24"/>
    <p:sldId id="452" r:id="rId25"/>
    <p:sldId id="453" r:id="rId26"/>
    <p:sldId id="454" r:id="rId27"/>
    <p:sldId id="455" r:id="rId28"/>
    <p:sldId id="456" r:id="rId29"/>
    <p:sldId id="332" r:id="rId30"/>
  </p:sldIdLst>
  <p:sldSz cx="9144000" cy="6858000" type="screen4x3"/>
  <p:notesSz cx="9144000" cy="6858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0988" autoAdjust="0"/>
  </p:normalViewPr>
  <p:slideViewPr>
    <p:cSldViewPr>
      <p:cViewPr varScale="1">
        <p:scale>
          <a:sx n="73" d="100"/>
          <a:sy n="73" d="100"/>
        </p:scale>
        <p:origin x="1284" y="78"/>
      </p:cViewPr>
      <p:guideLst>
        <p:guide orient="horz" pos="2880"/>
        <p:guide pos="2160"/>
      </p:guideLst>
    </p:cSldViewPr>
  </p:slideViewPr>
  <p:notesTextViewPr>
    <p:cViewPr>
      <p:scale>
        <a:sx n="100" d="100"/>
        <a:sy n="100" d="100"/>
      </p:scale>
      <p:origin x="0" y="0"/>
    </p:cViewPr>
  </p:notesTextViewPr>
  <p:sorterViewPr>
    <p:cViewPr>
      <p:scale>
        <a:sx n="108" d="100"/>
        <a:sy n="10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62C6F854-8D99-411D-88C4-628ABC156EF9}" type="datetimeFigureOut">
              <a:rPr lang="sr-Latn-RS" smtClean="0"/>
              <a:t>31.1.2017.</a:t>
            </a:fld>
            <a:endParaRPr lang="sr-Latn-R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73377A1B-B4EE-4D2A-87F5-4B3E8CF95F87}" type="slidenum">
              <a:rPr lang="sr-Latn-RS" smtClean="0"/>
              <a:t>‹#›</a:t>
            </a:fld>
            <a:endParaRPr lang="sr-Latn-RS"/>
          </a:p>
        </p:txBody>
      </p:sp>
    </p:spTree>
    <p:extLst>
      <p:ext uri="{BB962C8B-B14F-4D97-AF65-F5344CB8AC3E}">
        <p14:creationId xmlns:p14="http://schemas.microsoft.com/office/powerpoint/2010/main" val="177068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2109248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1/31/2017</a:t>
            </a:fld>
            <a:endParaRPr lang="en-U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729912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320508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472155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7008187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4"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2100969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4"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16558788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3568434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730534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3083480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455847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1/31/2017</a:t>
            </a:fld>
            <a:endParaRPr lang="en-U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2889625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1/31/2017</a:t>
            </a:fld>
            <a:endParaRPr lang="en-U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3793855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3"/>
          <p:cNvSpPr>
            <a:spLocks noGrp="1"/>
          </p:cNvSpPr>
          <p:nvPr>
            <p:ph type="ftr" sz="quarter" idx="11"/>
          </p:nvPr>
        </p:nvSpPr>
        <p:spPr/>
        <p:txBody>
          <a:bodyPr/>
          <a:lstStyle/>
          <a:p>
            <a:endParaRPr lang="sr-Latn-RS"/>
          </a:p>
        </p:txBody>
      </p:sp>
      <p:sp>
        <p:nvSpPr>
          <p:cNvPr id="6" name="Slide Number Placeholder 4"/>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3930814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2"/>
          <p:cNvSpPr>
            <a:spLocks noGrp="1"/>
          </p:cNvSpPr>
          <p:nvPr>
            <p:ph type="ftr" sz="quarter" idx="11"/>
          </p:nvPr>
        </p:nvSpPr>
        <p:spPr/>
        <p:txBody>
          <a:bodyPr/>
          <a:lstStyle/>
          <a:p>
            <a:endParaRPr lang="sr-Latn-RS"/>
          </a:p>
        </p:txBody>
      </p:sp>
      <p:sp>
        <p:nvSpPr>
          <p:cNvPr id="6" name="Slide Number Placeholder 3"/>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3402195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1D8BD707-D9CF-40AE-B4C6-C98DA3205C09}" type="datetimeFigureOut">
              <a:rPr lang="en-US" smtClean="0"/>
              <a:t>1/31/2017</a:t>
            </a:fld>
            <a:endParaRPr lang="en-US"/>
          </a:p>
        </p:txBody>
      </p:sp>
      <p:sp>
        <p:nvSpPr>
          <p:cNvPr id="5" name="Footer Placeholder 5"/>
          <p:cNvSpPr>
            <a:spLocks noGrp="1"/>
          </p:cNvSpPr>
          <p:nvPr>
            <p:ph type="ftr" sz="quarter" idx="11"/>
          </p:nvPr>
        </p:nvSpPr>
        <p:spPr/>
        <p:txBody>
          <a:bodyPr/>
          <a:lstStyle/>
          <a:p>
            <a:endParaRPr lang="sr-Latn-RS"/>
          </a:p>
        </p:txBody>
      </p:sp>
      <p:sp>
        <p:nvSpPr>
          <p:cNvPr id="6" name="Slide Number Placeholder 6"/>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1576189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1/31/2017</a:t>
            </a:fld>
            <a:endParaRPr lang="en-U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B6F15528-21DE-4FAA-801E-634DDDAF4B2B}" type="slidenum">
              <a:rPr lang="sr-Latn-RS" smtClean="0"/>
              <a:t>‹#›</a:t>
            </a:fld>
            <a:endParaRPr lang="sr-Latn-RS"/>
          </a:p>
        </p:txBody>
      </p:sp>
    </p:spTree>
    <p:extLst>
      <p:ext uri="{BB962C8B-B14F-4D97-AF65-F5344CB8AC3E}">
        <p14:creationId xmlns:p14="http://schemas.microsoft.com/office/powerpoint/2010/main" val="2931527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D8BD707-D9CF-40AE-B4C6-C98DA3205C09}" type="datetimeFigureOut">
              <a:rPr lang="en-US" smtClean="0"/>
              <a:t>1/31/2017</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sr-Latn-R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B6F15528-21DE-4FAA-801E-634DDDAF4B2B}" type="slidenum">
              <a:rPr lang="sr-Latn-RS" smtClean="0"/>
              <a:t>‹#›</a:t>
            </a:fld>
            <a:endParaRPr lang="sr-Latn-RS"/>
          </a:p>
        </p:txBody>
      </p:sp>
    </p:spTree>
    <p:extLst>
      <p:ext uri="{BB962C8B-B14F-4D97-AF65-F5344CB8AC3E}">
        <p14:creationId xmlns:p14="http://schemas.microsoft.com/office/powerpoint/2010/main" val="301010017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7134558" cy="3329581"/>
          </a:xfrm>
        </p:spPr>
        <p:txBody>
          <a:bodyPr/>
          <a:lstStyle/>
          <a:p>
            <a:r>
              <a:rPr lang="sr-Cyrl-RS" sz="4800" b="1" dirty="0" smtClean="0"/>
              <a:t>ПАТОГЕНЕЗА ОБОЉЕЊА</a:t>
            </a:r>
            <a:r>
              <a:rPr lang="en-GB" sz="4800" b="1" dirty="0" smtClean="0"/>
              <a:t> </a:t>
            </a:r>
            <a:r>
              <a:rPr lang="sr-Cyrl-RS" sz="4800" b="1" dirty="0" smtClean="0"/>
              <a:t>ПУЛПЕ </a:t>
            </a:r>
            <a:r>
              <a:rPr lang="sr-Cyrl-RS" sz="4800" b="1" dirty="0"/>
              <a:t>ЗУБА</a:t>
            </a:r>
            <a:endParaRPr lang="sr-Latn-RS" sz="4800" b="1" dirty="0"/>
          </a:p>
        </p:txBody>
      </p:sp>
      <p:sp>
        <p:nvSpPr>
          <p:cNvPr id="3" name="Subtitle 2"/>
          <p:cNvSpPr>
            <a:spLocks noGrp="1"/>
          </p:cNvSpPr>
          <p:nvPr>
            <p:ph type="subTitle" idx="1"/>
          </p:nvPr>
        </p:nvSpPr>
        <p:spPr/>
        <p:txBody>
          <a:bodyPr/>
          <a:lstStyle/>
          <a:p>
            <a:endParaRPr lang="sr-Latn-RS" dirty="0">
              <a:solidFill>
                <a:srgbClr val="002060"/>
              </a:solidFill>
            </a:endParaRPr>
          </a:p>
        </p:txBody>
      </p:sp>
    </p:spTree>
    <p:extLst>
      <p:ext uri="{BB962C8B-B14F-4D97-AF65-F5344CB8AC3E}">
        <p14:creationId xmlns:p14="http://schemas.microsoft.com/office/powerpoint/2010/main" val="12845035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ПАТОГЕНЕЗА ХРОНИЧОГ ПУЛПИТИСА</a:t>
            </a:r>
            <a:endParaRPr lang="sr-Cyrl-RS" sz="3600" b="1" dirty="0"/>
          </a:p>
        </p:txBody>
      </p:sp>
      <p:sp>
        <p:nvSpPr>
          <p:cNvPr id="4" name="Content Placeholder 3"/>
          <p:cNvSpPr>
            <a:spLocks noGrp="1"/>
          </p:cNvSpPr>
          <p:nvPr>
            <p:ph idx="1"/>
          </p:nvPr>
        </p:nvSpPr>
        <p:spPr>
          <a:xfrm>
            <a:off x="228600" y="1143000"/>
            <a:ext cx="8610600" cy="5410200"/>
          </a:xfrm>
        </p:spPr>
        <p:txBody>
          <a:bodyPr>
            <a:normAutofit/>
          </a:bodyPr>
          <a:lstStyle/>
          <a:p>
            <a:pPr marL="0" indent="0">
              <a:buNone/>
            </a:pPr>
            <a:r>
              <a:rPr lang="ru-RU" sz="2400" dirty="0" smtClean="0"/>
              <a:t>Такође, макрофаги могу да доведу до разарања пулпног ткива производњом цитокина, колагеназа или других продуката.</a:t>
            </a:r>
          </a:p>
          <a:p>
            <a:pPr marL="0" indent="0">
              <a:buNone/>
            </a:pPr>
            <a:r>
              <a:rPr lang="ru-RU" sz="2400" dirty="0" smtClean="0"/>
              <a:t>На овај начин имунска реакција може довести до даљег оштећења пулпног ткива.</a:t>
            </a:r>
          </a:p>
          <a:p>
            <a:pPr marL="0" indent="0">
              <a:buNone/>
            </a:pPr>
            <a:r>
              <a:rPr lang="ru-RU" sz="2400" dirty="0"/>
              <a:t>Ово оштећење поново доводи до </a:t>
            </a:r>
            <a:r>
              <a:rPr lang="ru-RU" sz="2400" b="1" dirty="0" smtClean="0">
                <a:solidFill>
                  <a:srgbClr val="002060"/>
                </a:solidFill>
              </a:rPr>
              <a:t>повећане </a:t>
            </a:r>
            <a:r>
              <a:rPr lang="ru-RU" sz="2400" b="1" dirty="0">
                <a:solidFill>
                  <a:srgbClr val="002060"/>
                </a:solidFill>
              </a:rPr>
              <a:t>хемотактичне активности и </a:t>
            </a:r>
            <a:r>
              <a:rPr lang="ru-RU" sz="2400" b="1" dirty="0" smtClean="0">
                <a:solidFill>
                  <a:srgbClr val="002060"/>
                </a:solidFill>
              </a:rPr>
              <a:t>привлачења </a:t>
            </a:r>
            <a:r>
              <a:rPr lang="ru-RU" sz="2400" b="1" dirty="0">
                <a:solidFill>
                  <a:srgbClr val="002060"/>
                </a:solidFill>
              </a:rPr>
              <a:t>ПМН леукоцита </a:t>
            </a:r>
            <a:r>
              <a:rPr lang="ru-RU" sz="2400" dirty="0"/>
              <a:t>или продор  бактерија може </a:t>
            </a:r>
            <a:r>
              <a:rPr lang="ru-RU" sz="2400" b="1" dirty="0">
                <a:solidFill>
                  <a:srgbClr val="002060"/>
                </a:solidFill>
              </a:rPr>
              <a:t>довести до </a:t>
            </a:r>
            <a:r>
              <a:rPr lang="ru-RU" sz="2400" b="1" dirty="0" smtClean="0">
                <a:solidFill>
                  <a:srgbClr val="002060"/>
                </a:solidFill>
              </a:rPr>
              <a:t>акутне егзарцербације</a:t>
            </a:r>
            <a:r>
              <a:rPr lang="ru-RU" sz="2400" dirty="0" smtClean="0"/>
              <a:t>, а након тога и до </a:t>
            </a:r>
            <a:r>
              <a:rPr lang="ru-RU" sz="2400" dirty="0"/>
              <a:t>поновног преласка у  хронично </a:t>
            </a:r>
            <a:r>
              <a:rPr lang="ru-RU" sz="2400" dirty="0" smtClean="0"/>
              <a:t>запалење.</a:t>
            </a:r>
            <a:endParaRPr lang="ru-RU" sz="2400" dirty="0"/>
          </a:p>
          <a:p>
            <a:pPr marL="0" indent="0">
              <a:buNone/>
            </a:pPr>
            <a:r>
              <a:rPr lang="ru-RU" sz="2400" b="1" dirty="0">
                <a:solidFill>
                  <a:srgbClr val="C00000"/>
                </a:solidFill>
              </a:rPr>
              <a:t>Због тога је запаљење пулпе динамичан процес.</a:t>
            </a:r>
          </a:p>
          <a:p>
            <a:pPr marL="0" indent="0">
              <a:buNone/>
            </a:pPr>
            <a:endParaRPr lang="ru-RU" sz="2400" b="1" dirty="0" smtClean="0">
              <a:solidFill>
                <a:srgbClr val="C00000"/>
              </a:solidFill>
            </a:endParaRPr>
          </a:p>
          <a:p>
            <a:pPr marL="0" indent="0">
              <a:buNone/>
            </a:pPr>
            <a:endParaRPr lang="ru-RU" sz="2400" dirty="0" smtClean="0"/>
          </a:p>
          <a:p>
            <a:pPr marL="0" indent="0">
              <a:buNone/>
            </a:pPr>
            <a:endParaRPr lang="ru-RU" sz="2400" dirty="0"/>
          </a:p>
          <a:p>
            <a:pPr marL="0" indent="0">
              <a:buNone/>
            </a:pPr>
            <a:endParaRPr lang="ru-RU" sz="2400" dirty="0"/>
          </a:p>
          <a:p>
            <a:pPr marL="0" indent="0">
              <a:buNone/>
            </a:pPr>
            <a:endParaRPr lang="ru-RU" sz="2400" dirty="0"/>
          </a:p>
        </p:txBody>
      </p:sp>
      <p:pic>
        <p:nvPicPr>
          <p:cNvPr id="1026" name="Picture 2" descr="http://www.tannlegetidende.no/image/2016/F16-01-004.jpg"/>
          <p:cNvPicPr>
            <a:picLocks noChangeAspect="1" noChangeArrowheads="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1770062" y="5021262"/>
            <a:ext cx="5527675" cy="1760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862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ПАТОГЕНЕЗА ХРОНИЧОГ ПУЛПИТИСА</a:t>
            </a:r>
            <a:endParaRPr lang="sr-Cyrl-RS" sz="3600" b="1" dirty="0"/>
          </a:p>
        </p:txBody>
      </p:sp>
      <p:sp>
        <p:nvSpPr>
          <p:cNvPr id="4" name="Content Placeholder 3"/>
          <p:cNvSpPr>
            <a:spLocks noGrp="1"/>
          </p:cNvSpPr>
          <p:nvPr>
            <p:ph idx="1"/>
          </p:nvPr>
        </p:nvSpPr>
        <p:spPr>
          <a:xfrm>
            <a:off x="228600" y="1143000"/>
            <a:ext cx="6629400" cy="5410200"/>
          </a:xfrm>
        </p:spPr>
        <p:txBody>
          <a:bodyPr>
            <a:normAutofit/>
          </a:bodyPr>
          <a:lstStyle/>
          <a:p>
            <a:pPr marL="0" indent="0">
              <a:buNone/>
            </a:pPr>
            <a:r>
              <a:rPr lang="ru-RU" sz="2400" b="1" dirty="0">
                <a:solidFill>
                  <a:srgbClr val="002060"/>
                </a:solidFill>
              </a:rPr>
              <a:t>Како је запалење динамичан процес,  различити стадијуми инфламаторног  процеса могу се видети у различитим  деловима исте </a:t>
            </a:r>
            <a:r>
              <a:rPr lang="ru-RU" sz="2400" b="1" dirty="0" smtClean="0">
                <a:solidFill>
                  <a:srgbClr val="002060"/>
                </a:solidFill>
              </a:rPr>
              <a:t>пулпе</a:t>
            </a:r>
            <a:r>
              <a:rPr lang="en-GB" sz="2400" b="1" dirty="0" smtClean="0">
                <a:solidFill>
                  <a:srgbClr val="002060"/>
                </a:solidFill>
              </a:rPr>
              <a:t>.</a:t>
            </a:r>
            <a:endParaRPr lang="ru-RU" sz="2400" b="1" dirty="0">
              <a:solidFill>
                <a:srgbClr val="002060"/>
              </a:solidFill>
            </a:endParaRPr>
          </a:p>
          <a:p>
            <a:pPr marL="0" indent="0">
              <a:buNone/>
            </a:pPr>
            <a:endParaRPr lang="ru-RU" sz="2400" b="1" dirty="0" smtClean="0">
              <a:solidFill>
                <a:srgbClr val="C00000"/>
              </a:solidFill>
            </a:endParaRPr>
          </a:p>
          <a:p>
            <a:pPr marL="0" indent="0">
              <a:buNone/>
            </a:pPr>
            <a:endParaRPr lang="ru-RU" sz="2400" dirty="0" smtClean="0"/>
          </a:p>
          <a:p>
            <a:pPr marL="0" indent="0">
              <a:buNone/>
            </a:pPr>
            <a:endParaRPr lang="ru-RU" sz="2400" dirty="0"/>
          </a:p>
          <a:p>
            <a:pPr marL="0" indent="0">
              <a:buNone/>
            </a:pPr>
            <a:endParaRPr lang="ru-RU" sz="2400" dirty="0"/>
          </a:p>
          <a:p>
            <a:pPr marL="0" indent="0">
              <a:buNone/>
            </a:pPr>
            <a:endParaRPr lang="ru-RU" sz="2400" dirty="0"/>
          </a:p>
        </p:txBody>
      </p:sp>
      <p:sp>
        <p:nvSpPr>
          <p:cNvPr id="5" name="object 4"/>
          <p:cNvSpPr/>
          <p:nvPr/>
        </p:nvSpPr>
        <p:spPr>
          <a:xfrm>
            <a:off x="5867400" y="4114800"/>
            <a:ext cx="3039999" cy="2214499"/>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6" name="object 5"/>
          <p:cNvSpPr/>
          <p:nvPr/>
        </p:nvSpPr>
        <p:spPr>
          <a:xfrm>
            <a:off x="7414433" y="1169492"/>
            <a:ext cx="1500124" cy="2785997"/>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 name="Rectangle 2"/>
          <p:cNvSpPr/>
          <p:nvPr/>
        </p:nvSpPr>
        <p:spPr>
          <a:xfrm>
            <a:off x="228600" y="2720269"/>
            <a:ext cx="5486400" cy="3416320"/>
          </a:xfrm>
          <a:prstGeom prst="rect">
            <a:avLst/>
          </a:prstGeom>
        </p:spPr>
        <p:txBody>
          <a:bodyPr wrap="square">
            <a:spAutoFit/>
          </a:bodyPr>
          <a:lstStyle/>
          <a:p>
            <a:pPr lvl="0" defTabSz="457207">
              <a:spcBef>
                <a:spcPts val="1000"/>
              </a:spcBef>
              <a:buClr>
                <a:srgbClr val="E3DED1">
                  <a:lumMod val="40000"/>
                  <a:lumOff val="60000"/>
                </a:srgbClr>
              </a:buClr>
              <a:buSzPct val="80000"/>
            </a:pPr>
            <a:r>
              <a:rPr lang="ru-RU" sz="2400" dirty="0">
                <a:solidFill>
                  <a:prstClr val="black"/>
                </a:solidFill>
                <a:ea typeface="+mj-ea"/>
                <a:cs typeface="+mj-cs"/>
              </a:rPr>
              <a:t>У делу у коме је прво дошло до запалења  може доћи до некрозе, около је хронично запаљена пулпа са ћелијама хроничног запалења где се могу наћи инкапсулирани микроапсцеси, апикално је неинфламирана пулпа, запалење се  постепено шири према апексу, док цела пулпа не постане некротична</a:t>
            </a:r>
            <a:r>
              <a:rPr lang="en-GB" sz="2400" dirty="0">
                <a:solidFill>
                  <a:prstClr val="black"/>
                </a:solidFill>
                <a:ea typeface="+mj-ea"/>
                <a:cs typeface="+mj-cs"/>
              </a:rPr>
              <a:t>.</a:t>
            </a:r>
            <a:endParaRPr lang="ru-RU" sz="2400" dirty="0">
              <a:solidFill>
                <a:prstClr val="black"/>
              </a:solidFill>
              <a:ea typeface="+mj-ea"/>
              <a:cs typeface="+mj-cs"/>
            </a:endParaRPr>
          </a:p>
        </p:txBody>
      </p:sp>
    </p:spTree>
    <p:extLst>
      <p:ext uri="{BB962C8B-B14F-4D97-AF65-F5344CB8AC3E}">
        <p14:creationId xmlns:p14="http://schemas.microsoft.com/office/powerpoint/2010/main" val="1093306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ПАТОГЕНЕЗА ХРОНИЧОГ ПУЛПИТИСА</a:t>
            </a:r>
            <a:endParaRPr lang="sr-Cyrl-RS" sz="3600" b="1" dirty="0"/>
          </a:p>
        </p:txBody>
      </p:sp>
      <p:sp>
        <p:nvSpPr>
          <p:cNvPr id="4" name="Content Placeholder 3"/>
          <p:cNvSpPr>
            <a:spLocks noGrp="1"/>
          </p:cNvSpPr>
          <p:nvPr>
            <p:ph idx="1"/>
          </p:nvPr>
        </p:nvSpPr>
        <p:spPr>
          <a:xfrm>
            <a:off x="228600" y="1143000"/>
            <a:ext cx="5334000" cy="5410200"/>
          </a:xfrm>
        </p:spPr>
        <p:txBody>
          <a:bodyPr>
            <a:normAutofit lnSpcReduction="10000"/>
          </a:bodyPr>
          <a:lstStyle/>
          <a:p>
            <a:pPr marL="0" indent="0">
              <a:buNone/>
            </a:pPr>
            <a:r>
              <a:rPr lang="sr-Cyrl-RS" sz="2400" dirty="0" smtClean="0"/>
              <a:t>Код младих особа, под одређеним повољним условима, распадање пулпе се може привремено зауставити, када каријес резултира отварањем пулпне шупљине.</a:t>
            </a:r>
          </a:p>
          <a:p>
            <a:pPr marL="0" indent="0">
              <a:buNone/>
            </a:pPr>
            <a:r>
              <a:rPr lang="sr-Cyrl-RS" sz="2400" dirty="0" smtClean="0"/>
              <a:t>Уместо да постане </a:t>
            </a:r>
            <a:r>
              <a:rPr lang="sr-Cyrl-RS" sz="2400" dirty="0" err="1" smtClean="0"/>
              <a:t>некротично</a:t>
            </a:r>
            <a:r>
              <a:rPr lang="sr-Cyrl-RS" sz="2400" dirty="0" smtClean="0"/>
              <a:t>, ткиво пулпе почиње да пролиферише. Тада се развија полип пулпе или </a:t>
            </a:r>
            <a:r>
              <a:rPr lang="sr-Cyrl-RS" sz="2400" dirty="0" err="1" smtClean="0"/>
              <a:t>пролиферациони</a:t>
            </a:r>
            <a:r>
              <a:rPr lang="sr-Cyrl-RS" sz="2400" dirty="0" smtClean="0"/>
              <a:t> пулпитис.</a:t>
            </a:r>
          </a:p>
          <a:p>
            <a:pPr marL="0" indent="0">
              <a:buNone/>
            </a:pPr>
            <a:endParaRPr lang="sr-Cyrl-RS" sz="2400" dirty="0"/>
          </a:p>
          <a:p>
            <a:pPr marL="0" indent="0">
              <a:buNone/>
            </a:pPr>
            <a:r>
              <a:rPr lang="sr-Cyrl-RS" sz="2400" dirty="0" smtClean="0"/>
              <a:t>На површини полипа се обично налази некротични слој који може да </a:t>
            </a:r>
            <a:r>
              <a:rPr lang="sr-Cyrl-RS" sz="2400" dirty="0" err="1" smtClean="0"/>
              <a:t>епителизује</a:t>
            </a:r>
            <a:r>
              <a:rPr lang="sr-Cyrl-RS" sz="2400" dirty="0" smtClean="0"/>
              <a:t>. Полип је инфилтриран инфламаторним ћелијама и лако крвари приликом додира.</a:t>
            </a:r>
            <a:endParaRPr lang="ru-RU" sz="2400" dirty="0"/>
          </a:p>
        </p:txBody>
      </p:sp>
      <p:sp>
        <p:nvSpPr>
          <p:cNvPr id="7" name="object 4"/>
          <p:cNvSpPr/>
          <p:nvPr/>
        </p:nvSpPr>
        <p:spPr>
          <a:xfrm>
            <a:off x="5687896" y="4114800"/>
            <a:ext cx="3298877" cy="2589276"/>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2052" name="Picture 4" descr="Rezultat slika za pulp polyp"/>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87896" y="1817543"/>
            <a:ext cx="3298878" cy="2193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26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КЛАСИФИКАЦИЈА ОБОЉЕЊА ПУЛПЕ</a:t>
            </a:r>
            <a:endParaRPr lang="sr-Cyrl-RS" sz="3600" b="1" dirty="0"/>
          </a:p>
        </p:txBody>
      </p:sp>
      <p:sp>
        <p:nvSpPr>
          <p:cNvPr id="4" name="Content Placeholder 3"/>
          <p:cNvSpPr>
            <a:spLocks noGrp="1"/>
          </p:cNvSpPr>
          <p:nvPr>
            <p:ph idx="1"/>
          </p:nvPr>
        </p:nvSpPr>
        <p:spPr>
          <a:xfrm>
            <a:off x="228600" y="990600"/>
            <a:ext cx="8305800" cy="5562600"/>
          </a:xfrm>
        </p:spPr>
        <p:txBody>
          <a:bodyPr>
            <a:normAutofit fontScale="92500" lnSpcReduction="10000"/>
          </a:bodyPr>
          <a:lstStyle/>
          <a:p>
            <a:pPr marL="0" indent="0">
              <a:buNone/>
            </a:pPr>
            <a:r>
              <a:rPr lang="ru-RU" sz="2400" dirty="0"/>
              <a:t>Како је запалење динамичан </a:t>
            </a:r>
            <a:r>
              <a:rPr lang="ru-RU" sz="2400" dirty="0" smtClean="0"/>
              <a:t>процес, </a:t>
            </a:r>
            <a:r>
              <a:rPr lang="ru-RU" sz="2400" dirty="0"/>
              <a:t>на </a:t>
            </a:r>
            <a:r>
              <a:rPr lang="ru-RU" sz="2400" dirty="0" smtClean="0"/>
              <a:t>основу </a:t>
            </a:r>
            <a:r>
              <a:rPr lang="ru-RU" sz="2400" dirty="0"/>
              <a:t>клиничких симптома оболеле </a:t>
            </a:r>
            <a:r>
              <a:rPr lang="ru-RU" sz="2400" dirty="0" smtClean="0"/>
              <a:t>пулпе </a:t>
            </a:r>
            <a:r>
              <a:rPr lang="ru-RU" sz="2400" dirty="0"/>
              <a:t>не може се одредити степен </a:t>
            </a:r>
            <a:r>
              <a:rPr lang="ru-RU" sz="2400" dirty="0" smtClean="0"/>
              <a:t>оштећења инфламиране пулпе</a:t>
            </a:r>
            <a:r>
              <a:rPr lang="ru-RU" sz="2400" dirty="0"/>
              <a:t>, јер не </a:t>
            </a:r>
            <a:r>
              <a:rPr lang="ru-RU" sz="2400" dirty="0" smtClean="0"/>
              <a:t>постоји </a:t>
            </a:r>
            <a:r>
              <a:rPr lang="ru-RU" sz="2400" dirty="0"/>
              <a:t>корелација између </a:t>
            </a:r>
            <a:r>
              <a:rPr lang="ru-RU" sz="2400" dirty="0" smtClean="0"/>
              <a:t>патохистолошког </a:t>
            </a:r>
            <a:r>
              <a:rPr lang="ru-RU" sz="2400" dirty="0"/>
              <a:t>налаза и клиничких </a:t>
            </a:r>
            <a:r>
              <a:rPr lang="ru-RU" sz="2400" dirty="0" smtClean="0"/>
              <a:t>симптома.</a:t>
            </a:r>
          </a:p>
          <a:p>
            <a:pPr marL="0" indent="0">
              <a:buNone/>
            </a:pPr>
            <a:r>
              <a:rPr lang="ru-RU" sz="2400" b="1" dirty="0" smtClean="0">
                <a:solidFill>
                  <a:srgbClr val="C00000"/>
                </a:solidFill>
              </a:rPr>
              <a:t>За клиничара </a:t>
            </a:r>
            <a:r>
              <a:rPr lang="ru-RU" sz="2400" b="1" dirty="0">
                <a:solidFill>
                  <a:srgbClr val="C00000"/>
                </a:solidFill>
              </a:rPr>
              <a:t>најважније да одреди да ли </a:t>
            </a:r>
            <a:r>
              <a:rPr lang="ru-RU" sz="2400" b="1" dirty="0" smtClean="0">
                <a:solidFill>
                  <a:srgbClr val="C00000"/>
                </a:solidFill>
              </a:rPr>
              <a:t>је </a:t>
            </a:r>
            <a:r>
              <a:rPr lang="ru-RU" sz="2400" b="1" dirty="0">
                <a:solidFill>
                  <a:srgbClr val="C00000"/>
                </a:solidFill>
              </a:rPr>
              <a:t>пулпа у реверзибилној </a:t>
            </a:r>
            <a:r>
              <a:rPr lang="ru-RU" sz="2400" b="1" dirty="0" smtClean="0">
                <a:solidFill>
                  <a:srgbClr val="C00000"/>
                </a:solidFill>
              </a:rPr>
              <a:t>или </a:t>
            </a:r>
            <a:r>
              <a:rPr lang="ru-RU" sz="2400" b="1" dirty="0">
                <a:solidFill>
                  <a:srgbClr val="C00000"/>
                </a:solidFill>
              </a:rPr>
              <a:t>иреверзибилној фази </a:t>
            </a:r>
            <a:r>
              <a:rPr lang="ru-RU" sz="2400" b="1" dirty="0" smtClean="0">
                <a:solidFill>
                  <a:srgbClr val="C00000"/>
                </a:solidFill>
              </a:rPr>
              <a:t>обољења.</a:t>
            </a:r>
          </a:p>
          <a:p>
            <a:pPr marL="0" indent="0">
              <a:buNone/>
            </a:pPr>
            <a:endParaRPr lang="ru-RU" sz="2400" b="1" dirty="0" smtClean="0">
              <a:solidFill>
                <a:srgbClr val="C00000"/>
              </a:solidFill>
            </a:endParaRPr>
          </a:p>
          <a:p>
            <a:pPr marL="0" indent="0">
              <a:buNone/>
            </a:pPr>
            <a:r>
              <a:rPr lang="ru-RU" sz="2400" dirty="0" smtClean="0"/>
              <a:t>КЛИНИЧКА КЛАСИФИКАЦИЈА ОБОЉЕЊА ПУЛПЕ:</a:t>
            </a:r>
          </a:p>
          <a:p>
            <a:r>
              <a:rPr lang="ru-RU" sz="2400" b="1" dirty="0"/>
              <a:t>Здрава пулпа</a:t>
            </a:r>
          </a:p>
          <a:p>
            <a:r>
              <a:rPr lang="ru-RU" sz="2400" b="1" dirty="0"/>
              <a:t>Реверзибилна </a:t>
            </a:r>
            <a:r>
              <a:rPr lang="ru-RU" sz="2400" b="1" dirty="0" smtClean="0"/>
              <a:t>обољења </a:t>
            </a:r>
            <a:r>
              <a:rPr lang="ru-RU" sz="2400" b="1" dirty="0"/>
              <a:t>пулпе</a:t>
            </a:r>
          </a:p>
          <a:p>
            <a:r>
              <a:rPr lang="ru-RU" sz="2400" b="1" dirty="0"/>
              <a:t>Иреверзибилна </a:t>
            </a:r>
            <a:r>
              <a:rPr lang="ru-RU" sz="2400" b="1" dirty="0" smtClean="0"/>
              <a:t>обољења </a:t>
            </a:r>
            <a:r>
              <a:rPr lang="ru-RU" sz="2400" b="1" dirty="0"/>
              <a:t>пулпе -  </a:t>
            </a:r>
            <a:r>
              <a:rPr lang="ru-RU" sz="2400" dirty="0" smtClean="0"/>
              <a:t>симптоматски и асимтоматски пулпитиси</a:t>
            </a:r>
            <a:endParaRPr lang="ru-RU" sz="2400" b="1" dirty="0"/>
          </a:p>
          <a:p>
            <a:r>
              <a:rPr lang="ru-RU" sz="2400" b="1" dirty="0"/>
              <a:t>Некроза зубне пулпе</a:t>
            </a:r>
          </a:p>
          <a:p>
            <a:r>
              <a:rPr lang="ru-RU" sz="2400" b="1" dirty="0"/>
              <a:t>Инфицирана пулпа</a:t>
            </a:r>
          </a:p>
          <a:p>
            <a:pPr marL="0" indent="0">
              <a:buNone/>
            </a:pPr>
            <a:endParaRPr lang="ru-RU" sz="2400" b="1" dirty="0" smtClean="0">
              <a:solidFill>
                <a:srgbClr val="C00000"/>
              </a:solidFill>
            </a:endParaRPr>
          </a:p>
          <a:p>
            <a:pPr marL="0" indent="0">
              <a:buNone/>
            </a:pPr>
            <a:endParaRPr lang="ru-RU" sz="2400" b="1" dirty="0">
              <a:solidFill>
                <a:srgbClr val="C00000"/>
              </a:solidFill>
            </a:endParaRPr>
          </a:p>
        </p:txBody>
      </p:sp>
    </p:spTree>
    <p:extLst>
      <p:ext uri="{BB962C8B-B14F-4D97-AF65-F5344CB8AC3E}">
        <p14:creationId xmlns:p14="http://schemas.microsoft.com/office/powerpoint/2010/main" val="28711345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КЛАСИФИКАЦИЈА ОБОЉЕЊА ПУЛПЕ</a:t>
            </a:r>
            <a:endParaRPr lang="sr-Cyrl-RS" sz="3600" b="1" dirty="0"/>
          </a:p>
        </p:txBody>
      </p:sp>
      <p:sp>
        <p:nvSpPr>
          <p:cNvPr id="4" name="Content Placeholder 3"/>
          <p:cNvSpPr>
            <a:spLocks noGrp="1"/>
          </p:cNvSpPr>
          <p:nvPr>
            <p:ph idx="1"/>
          </p:nvPr>
        </p:nvSpPr>
        <p:spPr>
          <a:xfrm>
            <a:off x="228600" y="990600"/>
            <a:ext cx="8305800" cy="5562600"/>
          </a:xfrm>
        </p:spPr>
        <p:txBody>
          <a:bodyPr>
            <a:normAutofit/>
          </a:bodyPr>
          <a:lstStyle/>
          <a:p>
            <a:pPr marL="0" indent="0">
              <a:buNone/>
            </a:pPr>
            <a:r>
              <a:rPr lang="ru-RU" sz="2400" b="1" dirty="0" smtClean="0"/>
              <a:t>А. РЕВЕРЗИБИЛН</a:t>
            </a:r>
            <a:r>
              <a:rPr lang="sr-Cyrl-RS" sz="2400" b="1" dirty="0" smtClean="0"/>
              <a:t>А</a:t>
            </a:r>
            <a:r>
              <a:rPr lang="ru-RU" sz="2400" b="1" dirty="0" smtClean="0"/>
              <a:t> ОБОЉЕЊА ПУЛПЕ:</a:t>
            </a:r>
          </a:p>
          <a:p>
            <a:pPr marL="0" indent="0">
              <a:buNone/>
            </a:pPr>
            <a:r>
              <a:rPr lang="ru-RU" sz="2400" dirty="0"/>
              <a:t>	</a:t>
            </a:r>
            <a:r>
              <a:rPr lang="ru-RU" sz="2400" dirty="0" smtClean="0"/>
              <a:t>1. хиперсензитивни дентин</a:t>
            </a:r>
          </a:p>
          <a:p>
            <a:pPr marL="0" indent="0">
              <a:buNone/>
            </a:pPr>
            <a:r>
              <a:rPr lang="ru-RU" sz="2400" dirty="0"/>
              <a:t>	</a:t>
            </a:r>
            <a:r>
              <a:rPr lang="ru-RU" sz="2400" dirty="0" smtClean="0"/>
              <a:t>2. хиперемија пулпе – </a:t>
            </a:r>
            <a:r>
              <a:rPr lang="en-GB" sz="2400" i="1" dirty="0" smtClean="0"/>
              <a:t>hyperaemia </a:t>
            </a:r>
            <a:r>
              <a:rPr lang="en-GB" sz="2400" i="1" dirty="0" err="1" smtClean="0"/>
              <a:t>pulpae</a:t>
            </a:r>
            <a:r>
              <a:rPr lang="en-GB" sz="2400" i="1" dirty="0" smtClean="0"/>
              <a:t> </a:t>
            </a:r>
            <a:r>
              <a:rPr lang="en-GB" sz="2400" i="1" dirty="0" err="1" smtClean="0"/>
              <a:t>dentis</a:t>
            </a:r>
            <a:endParaRPr lang="en-GB" sz="2400" i="1" dirty="0" smtClean="0"/>
          </a:p>
          <a:p>
            <a:pPr marL="0" indent="0">
              <a:buNone/>
            </a:pPr>
            <a:endParaRPr lang="sr-Cyrl-RS" sz="2400" i="1" dirty="0" smtClean="0"/>
          </a:p>
          <a:p>
            <a:pPr marL="0" indent="0">
              <a:buNone/>
            </a:pPr>
            <a:r>
              <a:rPr lang="sr-Cyrl-RS" sz="2400" b="1" dirty="0" smtClean="0"/>
              <a:t>Б. ИРЕВЕРЗИБИЛНА ОБОЉЕЊА ПУЛПЕ:</a:t>
            </a:r>
          </a:p>
          <a:p>
            <a:pPr marL="0" indent="0">
              <a:buNone/>
            </a:pPr>
            <a:r>
              <a:rPr lang="sr-Cyrl-RS" sz="2400" dirty="0"/>
              <a:t>	</a:t>
            </a:r>
            <a:r>
              <a:rPr lang="sr-Cyrl-RS" sz="2400" dirty="0" smtClean="0"/>
              <a:t>1. </a:t>
            </a:r>
            <a:r>
              <a:rPr lang="sr-Cyrl-RS" sz="2400" b="1" dirty="0" smtClean="0"/>
              <a:t>акутна запаљења пулпе</a:t>
            </a:r>
            <a:r>
              <a:rPr lang="sr-Cyrl-RS" sz="2400" dirty="0" smtClean="0"/>
              <a:t>:</a:t>
            </a:r>
          </a:p>
          <a:p>
            <a:pPr marL="0" indent="0">
              <a:buNone/>
            </a:pPr>
            <a:r>
              <a:rPr lang="sr-Cyrl-RS" sz="2400" dirty="0" smtClean="0"/>
              <a:t>		1.1. </a:t>
            </a:r>
            <a:r>
              <a:rPr lang="sr-Latn-RS" sz="2400" dirty="0"/>
              <a:t>pulpitis acuta </a:t>
            </a:r>
            <a:r>
              <a:rPr lang="sr-Latn-RS" sz="2400" b="1" dirty="0">
                <a:solidFill>
                  <a:srgbClr val="002060"/>
                </a:solidFill>
              </a:rPr>
              <a:t>serosa</a:t>
            </a:r>
            <a:r>
              <a:rPr lang="sr-Latn-RS" sz="2400" dirty="0">
                <a:solidFill>
                  <a:srgbClr val="002060"/>
                </a:solidFill>
              </a:rPr>
              <a:t> </a:t>
            </a:r>
            <a:r>
              <a:rPr lang="sr-Latn-RS" sz="2400" b="1" dirty="0" smtClean="0"/>
              <a:t>par</a:t>
            </a:r>
            <a:r>
              <a:rPr lang="en-GB" sz="2400" b="1" dirty="0" err="1" smtClean="0"/>
              <a:t>ti</a:t>
            </a:r>
            <a:r>
              <a:rPr lang="sr-Latn-RS" sz="2400" b="1" dirty="0" smtClean="0"/>
              <a:t>alis </a:t>
            </a:r>
            <a:endParaRPr lang="sr-Cyrl-RS" sz="2400" b="1" dirty="0" smtClean="0"/>
          </a:p>
          <a:p>
            <a:pPr marL="0" indent="0">
              <a:buNone/>
            </a:pPr>
            <a:r>
              <a:rPr lang="en-GB" sz="2400" dirty="0"/>
              <a:t>	</a:t>
            </a:r>
            <a:r>
              <a:rPr lang="en-GB" sz="2400" dirty="0" smtClean="0"/>
              <a:t>	1.2. </a:t>
            </a:r>
            <a:r>
              <a:rPr lang="sr-Latn-RS" sz="2400" dirty="0" smtClean="0"/>
              <a:t>pulpitis </a:t>
            </a:r>
            <a:r>
              <a:rPr lang="sr-Latn-RS" sz="2400" dirty="0"/>
              <a:t>acuta </a:t>
            </a:r>
            <a:r>
              <a:rPr lang="sr-Latn-RS" sz="2400" b="1" dirty="0">
                <a:solidFill>
                  <a:srgbClr val="002060"/>
                </a:solidFill>
              </a:rPr>
              <a:t>serosa</a:t>
            </a:r>
            <a:r>
              <a:rPr lang="sr-Latn-RS" sz="2400" dirty="0">
                <a:solidFill>
                  <a:srgbClr val="002060"/>
                </a:solidFill>
              </a:rPr>
              <a:t> </a:t>
            </a:r>
            <a:r>
              <a:rPr lang="sr-Latn-RS" sz="2400" b="1" dirty="0" smtClean="0"/>
              <a:t>totalis</a:t>
            </a:r>
            <a:endParaRPr lang="en-GB" sz="2400" b="1" dirty="0" smtClean="0"/>
          </a:p>
          <a:p>
            <a:pPr marL="0" indent="0">
              <a:buNone/>
            </a:pPr>
            <a:r>
              <a:rPr lang="en-GB" sz="2400" dirty="0"/>
              <a:t>	</a:t>
            </a:r>
            <a:r>
              <a:rPr lang="en-GB" sz="2400" dirty="0" smtClean="0"/>
              <a:t>	1.3. </a:t>
            </a:r>
            <a:r>
              <a:rPr lang="sr-Latn-RS" sz="2400" dirty="0" smtClean="0"/>
              <a:t>pulpitis </a:t>
            </a:r>
            <a:r>
              <a:rPr lang="sr-Latn-RS" sz="2400" dirty="0"/>
              <a:t>acuta </a:t>
            </a:r>
            <a:r>
              <a:rPr lang="sr-Latn-RS" sz="2400" b="1" dirty="0">
                <a:solidFill>
                  <a:srgbClr val="C00000"/>
                </a:solidFill>
              </a:rPr>
              <a:t>purulenta</a:t>
            </a:r>
            <a:r>
              <a:rPr lang="sr-Latn-RS" sz="2400" dirty="0">
                <a:solidFill>
                  <a:srgbClr val="C00000"/>
                </a:solidFill>
              </a:rPr>
              <a:t> </a:t>
            </a:r>
            <a:r>
              <a:rPr lang="sr-Latn-RS" sz="2400" b="1" dirty="0" smtClean="0"/>
              <a:t>par</a:t>
            </a:r>
            <a:r>
              <a:rPr lang="en-GB" sz="2400" b="1" dirty="0" err="1" smtClean="0"/>
              <a:t>ti</a:t>
            </a:r>
            <a:r>
              <a:rPr lang="sr-Latn-RS" sz="2400" b="1" dirty="0" smtClean="0"/>
              <a:t>alis </a:t>
            </a:r>
            <a:r>
              <a:rPr lang="sr-Latn-RS" sz="2400" dirty="0"/>
              <a:t>- </a:t>
            </a:r>
            <a:r>
              <a:rPr lang="sr-Cyrl-RS" sz="2400" dirty="0"/>
              <a:t>апсцес  </a:t>
            </a:r>
            <a:endParaRPr lang="en-GB" sz="2400" dirty="0" smtClean="0"/>
          </a:p>
          <a:p>
            <a:pPr marL="0" indent="0">
              <a:buNone/>
            </a:pPr>
            <a:r>
              <a:rPr lang="en-GB" sz="2400" dirty="0"/>
              <a:t>	</a:t>
            </a:r>
            <a:r>
              <a:rPr lang="en-GB" sz="2400" dirty="0" smtClean="0"/>
              <a:t>	1.4. </a:t>
            </a:r>
            <a:r>
              <a:rPr lang="sr-Latn-RS" sz="2400" dirty="0" smtClean="0"/>
              <a:t>pulpitis </a:t>
            </a:r>
            <a:r>
              <a:rPr lang="sr-Latn-RS" sz="2400" dirty="0"/>
              <a:t>acuta </a:t>
            </a:r>
            <a:r>
              <a:rPr lang="sr-Latn-RS" sz="2400" b="1" dirty="0">
                <a:solidFill>
                  <a:srgbClr val="C00000"/>
                </a:solidFill>
              </a:rPr>
              <a:t>purulenta</a:t>
            </a:r>
            <a:r>
              <a:rPr lang="sr-Latn-RS" sz="2400" dirty="0">
                <a:solidFill>
                  <a:srgbClr val="C00000"/>
                </a:solidFill>
              </a:rPr>
              <a:t> </a:t>
            </a:r>
            <a:r>
              <a:rPr lang="sr-Latn-RS" sz="2400" b="1" dirty="0"/>
              <a:t>totalis</a:t>
            </a:r>
            <a:r>
              <a:rPr lang="sr-Latn-RS" sz="2400" dirty="0"/>
              <a:t> - </a:t>
            </a:r>
            <a:r>
              <a:rPr lang="sr-Cyrl-RS" sz="2400" dirty="0" err="1"/>
              <a:t>флегмона</a:t>
            </a:r>
            <a:endParaRPr lang="sr-Cyrl-RS" sz="2400" dirty="0"/>
          </a:p>
          <a:p>
            <a:pPr marL="0" indent="0">
              <a:buNone/>
            </a:pPr>
            <a:endParaRPr lang="ru-RU" sz="2400" dirty="0" smtClean="0"/>
          </a:p>
        </p:txBody>
      </p:sp>
    </p:spTree>
    <p:extLst>
      <p:ext uri="{BB962C8B-B14F-4D97-AF65-F5344CB8AC3E}">
        <p14:creationId xmlns:p14="http://schemas.microsoft.com/office/powerpoint/2010/main" val="27505654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КЛАСИФИКАЦИЈА ОБОЉЕЊА ПУЛПЕ</a:t>
            </a:r>
            <a:endParaRPr lang="sr-Cyrl-RS" sz="3600" b="1" dirty="0"/>
          </a:p>
        </p:txBody>
      </p:sp>
      <p:sp>
        <p:nvSpPr>
          <p:cNvPr id="4" name="Content Placeholder 3"/>
          <p:cNvSpPr>
            <a:spLocks noGrp="1"/>
          </p:cNvSpPr>
          <p:nvPr>
            <p:ph idx="1"/>
          </p:nvPr>
        </p:nvSpPr>
        <p:spPr>
          <a:xfrm>
            <a:off x="228600" y="990600"/>
            <a:ext cx="8763000" cy="5562600"/>
          </a:xfrm>
        </p:spPr>
        <p:txBody>
          <a:bodyPr>
            <a:normAutofit/>
          </a:bodyPr>
          <a:lstStyle/>
          <a:p>
            <a:pPr marL="0" indent="0">
              <a:buNone/>
            </a:pPr>
            <a:r>
              <a:rPr lang="sr-Cyrl-RS" sz="2400" b="1" dirty="0" smtClean="0"/>
              <a:t>Б. ИРЕВЕРЗИБИЛНА ОБОЉЕЊА ПУЛПЕ:</a:t>
            </a:r>
          </a:p>
          <a:p>
            <a:pPr marL="0" indent="0">
              <a:buNone/>
            </a:pPr>
            <a:r>
              <a:rPr lang="sr-Cyrl-RS" sz="2400" dirty="0"/>
              <a:t>	2</a:t>
            </a:r>
            <a:r>
              <a:rPr lang="sr-Cyrl-RS" sz="2400" dirty="0" smtClean="0"/>
              <a:t>. </a:t>
            </a:r>
            <a:r>
              <a:rPr lang="sr-Cyrl-RS" sz="2400" b="1" dirty="0" smtClean="0"/>
              <a:t>хронична запаљења пулпе:</a:t>
            </a:r>
          </a:p>
          <a:p>
            <a:pPr marL="0" indent="0">
              <a:buNone/>
            </a:pPr>
            <a:r>
              <a:rPr lang="sr-Cyrl-RS" sz="2400" dirty="0" smtClean="0"/>
              <a:t>		</a:t>
            </a:r>
            <a:r>
              <a:rPr lang="sr-Cyrl-RS" sz="2400" b="1" dirty="0" smtClean="0">
                <a:solidFill>
                  <a:srgbClr val="002060"/>
                </a:solidFill>
              </a:rPr>
              <a:t>отворени</a:t>
            </a:r>
            <a:r>
              <a:rPr lang="sr-Cyrl-RS" sz="2400" dirty="0" smtClean="0"/>
              <a:t> хронични </a:t>
            </a:r>
            <a:r>
              <a:rPr lang="sr-Cyrl-RS" sz="2400" dirty="0" err="1" smtClean="0"/>
              <a:t>пулпитиси</a:t>
            </a:r>
            <a:endParaRPr lang="sr-Cyrl-RS" sz="2400" dirty="0" smtClean="0"/>
          </a:p>
          <a:p>
            <a:pPr marL="0" indent="0">
              <a:buNone/>
            </a:pPr>
            <a:r>
              <a:rPr lang="sr-Cyrl-RS" sz="2400" dirty="0" smtClean="0"/>
              <a:t>		1.1. </a:t>
            </a:r>
            <a:r>
              <a:rPr lang="sr-Latn-RS" sz="2400" dirty="0"/>
              <a:t>pulpitis chronica </a:t>
            </a:r>
            <a:r>
              <a:rPr lang="sr-Latn-RS" sz="2400" b="1" dirty="0">
                <a:solidFill>
                  <a:srgbClr val="002060"/>
                </a:solidFill>
              </a:rPr>
              <a:t>aperta</a:t>
            </a:r>
            <a:r>
              <a:rPr lang="sr-Latn-RS" sz="2400" dirty="0">
                <a:solidFill>
                  <a:srgbClr val="002060"/>
                </a:solidFill>
              </a:rPr>
              <a:t> </a:t>
            </a:r>
            <a:r>
              <a:rPr lang="sr-Latn-RS" sz="2400" b="1" dirty="0"/>
              <a:t>ulcerosa  </a:t>
            </a:r>
            <a:endParaRPr lang="sr-Cyrl-RS" sz="2400" b="1" dirty="0" smtClean="0"/>
          </a:p>
          <a:p>
            <a:pPr marL="0" indent="0">
              <a:buNone/>
            </a:pPr>
            <a:r>
              <a:rPr lang="sr-Cyrl-RS" sz="2400" dirty="0"/>
              <a:t>	</a:t>
            </a:r>
            <a:r>
              <a:rPr lang="sr-Cyrl-RS" sz="2400" dirty="0" smtClean="0"/>
              <a:t>	1.2. </a:t>
            </a:r>
            <a:r>
              <a:rPr lang="sr-Latn-RS" sz="2400" dirty="0" smtClean="0"/>
              <a:t>pulpitis </a:t>
            </a:r>
            <a:r>
              <a:rPr lang="sr-Latn-RS" sz="2400" dirty="0"/>
              <a:t>chronica </a:t>
            </a:r>
            <a:r>
              <a:rPr lang="sr-Latn-RS" sz="2400" b="1" dirty="0">
                <a:solidFill>
                  <a:srgbClr val="002060"/>
                </a:solidFill>
              </a:rPr>
              <a:t>aperta</a:t>
            </a:r>
            <a:r>
              <a:rPr lang="sr-Latn-RS" sz="2400" dirty="0">
                <a:solidFill>
                  <a:srgbClr val="002060"/>
                </a:solidFill>
              </a:rPr>
              <a:t> </a:t>
            </a:r>
            <a:r>
              <a:rPr lang="sr-Latn-RS" sz="2400" b="1" dirty="0" smtClean="0"/>
              <a:t>hyperplastica</a:t>
            </a:r>
            <a:r>
              <a:rPr lang="sr-Cyrl-RS" sz="2400" b="1" dirty="0" smtClean="0"/>
              <a:t> (</a:t>
            </a:r>
            <a:r>
              <a:rPr lang="en-GB" sz="2400" b="1" dirty="0" err="1" smtClean="0"/>
              <a:t>polyposa</a:t>
            </a:r>
            <a:r>
              <a:rPr lang="en-GB" sz="2400" b="1" dirty="0"/>
              <a:t>)</a:t>
            </a:r>
            <a:r>
              <a:rPr lang="sr-Cyrl-RS" sz="2400" dirty="0" smtClean="0"/>
              <a:t> 		</a:t>
            </a:r>
            <a:r>
              <a:rPr lang="sr-Cyrl-RS" sz="2400" b="1" dirty="0" smtClean="0">
                <a:solidFill>
                  <a:srgbClr val="C00000"/>
                </a:solidFill>
              </a:rPr>
              <a:t>затворени </a:t>
            </a:r>
            <a:r>
              <a:rPr lang="sr-Cyrl-RS" sz="2400" dirty="0" smtClean="0"/>
              <a:t>хронични </a:t>
            </a:r>
            <a:r>
              <a:rPr lang="sr-Cyrl-RS" sz="2400" dirty="0" err="1" smtClean="0"/>
              <a:t>пулпитиси</a:t>
            </a:r>
            <a:endParaRPr lang="en-GB" sz="2400" dirty="0" smtClean="0"/>
          </a:p>
          <a:p>
            <a:pPr marL="0" indent="0">
              <a:buNone/>
            </a:pPr>
            <a:r>
              <a:rPr lang="en-GB" sz="2400" dirty="0" smtClean="0"/>
              <a:t>		1.3. </a:t>
            </a:r>
            <a:r>
              <a:rPr lang="sr-Latn-RS" sz="2400" dirty="0"/>
              <a:t>pulpitis chronica </a:t>
            </a:r>
            <a:r>
              <a:rPr lang="sr-Latn-RS" sz="2400" b="1" dirty="0">
                <a:solidFill>
                  <a:srgbClr val="C00000"/>
                </a:solidFill>
              </a:rPr>
              <a:t>clausa</a:t>
            </a:r>
            <a:r>
              <a:rPr lang="sr-Latn-RS" sz="2400" dirty="0">
                <a:solidFill>
                  <a:srgbClr val="C00000"/>
                </a:solidFill>
              </a:rPr>
              <a:t> </a:t>
            </a:r>
            <a:r>
              <a:rPr lang="sr-Latn-RS" sz="2400" b="1" dirty="0"/>
              <a:t>degenerativa  </a:t>
            </a:r>
            <a:endParaRPr lang="sr-Cyrl-RS" sz="2400" b="1" dirty="0" smtClean="0"/>
          </a:p>
          <a:p>
            <a:pPr marL="0" indent="0">
              <a:buNone/>
            </a:pPr>
            <a:r>
              <a:rPr lang="sr-Cyrl-RS" sz="2400" dirty="0"/>
              <a:t>	</a:t>
            </a:r>
            <a:r>
              <a:rPr lang="sr-Cyrl-RS" sz="2400" dirty="0" smtClean="0"/>
              <a:t>	1.4. </a:t>
            </a:r>
            <a:r>
              <a:rPr lang="sr-Latn-RS" sz="2400" dirty="0" smtClean="0"/>
              <a:t>pulpitis </a:t>
            </a:r>
            <a:r>
              <a:rPr lang="sr-Latn-RS" sz="2400" dirty="0"/>
              <a:t>chronica </a:t>
            </a:r>
            <a:r>
              <a:rPr lang="sr-Latn-RS" sz="2400" b="1" dirty="0"/>
              <a:t>granulomatosa</a:t>
            </a:r>
            <a:r>
              <a:rPr lang="sr-Latn-RS" sz="2400" dirty="0"/>
              <a:t> </a:t>
            </a:r>
            <a:r>
              <a:rPr lang="sr-Latn-RS" sz="2400" b="1" dirty="0" smtClean="0"/>
              <a:t>interna</a:t>
            </a:r>
            <a:endParaRPr lang="en-GB" sz="2400" b="1" dirty="0" smtClean="0"/>
          </a:p>
          <a:p>
            <a:pPr marL="0" indent="0">
              <a:buNone/>
            </a:pPr>
            <a:endParaRPr lang="en-GB" sz="1100" b="1" dirty="0" smtClean="0"/>
          </a:p>
          <a:p>
            <a:pPr marL="0" indent="0">
              <a:buNone/>
            </a:pPr>
            <a:r>
              <a:rPr lang="sr-Cyrl-RS" sz="2400" b="1" dirty="0" smtClean="0"/>
              <a:t>В. НЕКРОЗА И ГАНГРЕНА ПУЛПЕ </a:t>
            </a:r>
            <a:r>
              <a:rPr lang="sr-Cyrl-RS" sz="2400" dirty="0" smtClean="0"/>
              <a:t>– </a:t>
            </a:r>
            <a:r>
              <a:rPr lang="en-GB" sz="2400" i="1" dirty="0" smtClean="0"/>
              <a:t>Necrosis et </a:t>
            </a:r>
            <a:r>
              <a:rPr lang="en-GB" sz="2400" i="1" dirty="0" err="1" smtClean="0"/>
              <a:t>gangraena</a:t>
            </a:r>
            <a:r>
              <a:rPr lang="en-GB" sz="2400" i="1" dirty="0" smtClean="0"/>
              <a:t> </a:t>
            </a:r>
            <a:r>
              <a:rPr lang="en-GB" sz="2400" i="1" dirty="0" err="1" smtClean="0"/>
              <a:t>pulpae</a:t>
            </a:r>
            <a:endParaRPr lang="en-GB" sz="2400" i="1" dirty="0" smtClean="0"/>
          </a:p>
          <a:p>
            <a:pPr marL="0" indent="0">
              <a:buNone/>
            </a:pPr>
            <a:endParaRPr lang="en-GB" i="1" dirty="0" smtClean="0"/>
          </a:p>
          <a:p>
            <a:pPr marL="0" indent="0">
              <a:buNone/>
            </a:pPr>
            <a:r>
              <a:rPr lang="sr-Cyrl-RS" sz="2400" b="1" dirty="0" smtClean="0"/>
              <a:t>Г. </a:t>
            </a:r>
            <a:r>
              <a:rPr lang="ru-RU" sz="2400" b="1" dirty="0" smtClean="0"/>
              <a:t>РЕГРЕСИВНЕ И ДЕГЕНЕРАТИВНЕ ПРОМЕНЕ НА ПУЛПИ </a:t>
            </a:r>
            <a:r>
              <a:rPr lang="ru-RU" sz="2400" dirty="0" smtClean="0"/>
              <a:t>- </a:t>
            </a:r>
            <a:r>
              <a:rPr lang="en-GB" sz="2400" i="1" dirty="0" err="1" smtClean="0"/>
              <a:t>Pulposis</a:t>
            </a:r>
            <a:endParaRPr lang="sr-Latn-RS" sz="2400" b="1" dirty="0" smtClean="0"/>
          </a:p>
          <a:p>
            <a:pPr marL="0" indent="0">
              <a:buNone/>
            </a:pPr>
            <a:endParaRPr lang="ru-RU" sz="2400" dirty="0" smtClean="0"/>
          </a:p>
        </p:txBody>
      </p:sp>
    </p:spTree>
    <p:extLst>
      <p:ext uri="{BB962C8B-B14F-4D97-AF65-F5344CB8AC3E}">
        <p14:creationId xmlns:p14="http://schemas.microsoft.com/office/powerpoint/2010/main" val="38700225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ЗДРАВА ПУЛПА</a:t>
            </a:r>
            <a:endParaRPr lang="sr-Cyrl-RS" sz="3600" b="1" dirty="0"/>
          </a:p>
        </p:txBody>
      </p:sp>
      <p:sp>
        <p:nvSpPr>
          <p:cNvPr id="4" name="Content Placeholder 3"/>
          <p:cNvSpPr>
            <a:spLocks noGrp="1"/>
          </p:cNvSpPr>
          <p:nvPr>
            <p:ph idx="1"/>
          </p:nvPr>
        </p:nvSpPr>
        <p:spPr>
          <a:xfrm>
            <a:off x="228600" y="1295400"/>
            <a:ext cx="8763000" cy="5257800"/>
          </a:xfrm>
        </p:spPr>
        <p:txBody>
          <a:bodyPr>
            <a:normAutofit/>
          </a:bodyPr>
          <a:lstStyle/>
          <a:p>
            <a:pPr marL="0" indent="0">
              <a:buNone/>
            </a:pPr>
            <a:r>
              <a:rPr lang="ru-RU" sz="2400" dirty="0"/>
              <a:t>Здрава пулпа подразумева </a:t>
            </a:r>
            <a:r>
              <a:rPr lang="ru-RU" sz="2400" dirty="0" smtClean="0"/>
              <a:t>зуб </a:t>
            </a:r>
            <a:r>
              <a:rPr lang="ru-RU" sz="2400" dirty="0"/>
              <a:t>без клиничких </a:t>
            </a:r>
            <a:r>
              <a:rPr lang="ru-RU" sz="2400" dirty="0" smtClean="0"/>
              <a:t>симптома</a:t>
            </a:r>
            <a:r>
              <a:rPr lang="ru-RU" sz="2400" dirty="0"/>
              <a:t>, без каријеса, </a:t>
            </a:r>
            <a:r>
              <a:rPr lang="ru-RU" sz="2400" dirty="0" smtClean="0"/>
              <a:t>који </a:t>
            </a:r>
            <a:r>
              <a:rPr lang="ru-RU" sz="2400" dirty="0"/>
              <a:t>није претрпео трауму, </a:t>
            </a:r>
            <a:r>
              <a:rPr lang="ru-RU" sz="2400" dirty="0" smtClean="0"/>
              <a:t>није </a:t>
            </a:r>
            <a:r>
              <a:rPr lang="ru-RU" sz="2400" dirty="0"/>
              <a:t>абрадиран, који </a:t>
            </a:r>
            <a:r>
              <a:rPr lang="ru-RU" sz="2400" dirty="0" smtClean="0"/>
              <a:t>има неоштећен </a:t>
            </a:r>
            <a:r>
              <a:rPr lang="ru-RU" sz="2400" dirty="0"/>
              <a:t>потпорни </a:t>
            </a:r>
            <a:r>
              <a:rPr lang="ru-RU" sz="2400" dirty="0" smtClean="0"/>
              <a:t>апарат</a:t>
            </a:r>
            <a:r>
              <a:rPr lang="ru-RU" sz="2400" dirty="0"/>
              <a:t>, који </a:t>
            </a:r>
            <a:r>
              <a:rPr lang="ru-RU" sz="2400" dirty="0" smtClean="0"/>
              <a:t>нормално </a:t>
            </a:r>
            <a:r>
              <a:rPr lang="ru-RU" sz="2400" dirty="0"/>
              <a:t>реагује на тестове  </a:t>
            </a:r>
            <a:r>
              <a:rPr lang="ru-RU" sz="2400" dirty="0" smtClean="0"/>
              <a:t>виталитета.</a:t>
            </a:r>
            <a:endParaRPr lang="ru-RU" sz="2400" dirty="0"/>
          </a:p>
        </p:txBody>
      </p:sp>
      <p:pic>
        <p:nvPicPr>
          <p:cNvPr id="4098" name="Picture 2" descr="Rezultat slika za healthy dental pulp"/>
          <p:cNvPicPr>
            <a:picLocks noChangeAspect="1" noChangeArrowheads="1"/>
          </p:cNvPicPr>
          <p:nvPr/>
        </p:nvPicPr>
        <p:blipFill>
          <a:blip r:embed="rId2">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609600" y="3145950"/>
            <a:ext cx="2399219" cy="3438880"/>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5" name="object 4"/>
          <p:cNvSpPr/>
          <p:nvPr/>
        </p:nvSpPr>
        <p:spPr>
          <a:xfrm>
            <a:off x="6024563" y="2735468"/>
            <a:ext cx="2967037" cy="3857270"/>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14414076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РЕВЕРЗИБИЛНА ОБОЉЕЊА ПУЛПЕ</a:t>
            </a:r>
            <a:endParaRPr lang="sr-Cyrl-RS" sz="3600" b="1" dirty="0"/>
          </a:p>
        </p:txBody>
      </p:sp>
      <p:sp>
        <p:nvSpPr>
          <p:cNvPr id="4" name="Content Placeholder 3"/>
          <p:cNvSpPr>
            <a:spLocks noGrp="1"/>
          </p:cNvSpPr>
          <p:nvPr>
            <p:ph idx="1"/>
          </p:nvPr>
        </p:nvSpPr>
        <p:spPr>
          <a:xfrm>
            <a:off x="228600" y="1143000"/>
            <a:ext cx="5334000" cy="5410200"/>
          </a:xfrm>
        </p:spPr>
        <p:txBody>
          <a:bodyPr>
            <a:normAutofit/>
          </a:bodyPr>
          <a:lstStyle/>
          <a:p>
            <a:pPr marL="0" indent="0">
              <a:buNone/>
            </a:pPr>
            <a:r>
              <a:rPr lang="ru-RU" sz="2400" dirty="0"/>
              <a:t>Уколико се каријес </a:t>
            </a:r>
            <a:r>
              <a:rPr lang="ru-RU" sz="2400" dirty="0" smtClean="0"/>
              <a:t>приближио </a:t>
            </a:r>
            <a:r>
              <a:rPr lang="ru-RU" sz="2400" dirty="0"/>
              <a:t>пулпи, јавља се </a:t>
            </a:r>
            <a:r>
              <a:rPr lang="ru-RU" sz="2400" dirty="0" smtClean="0"/>
              <a:t>реверзибилно запаљење </a:t>
            </a:r>
            <a:r>
              <a:rPr lang="ru-RU" sz="2400" dirty="0"/>
              <a:t>са </a:t>
            </a:r>
            <a:r>
              <a:rPr lang="ru-RU" sz="2400" dirty="0" smtClean="0"/>
              <a:t>субјективним </a:t>
            </a:r>
            <a:r>
              <a:rPr lang="ru-RU" sz="2400" dirty="0"/>
              <a:t>и </a:t>
            </a:r>
            <a:r>
              <a:rPr lang="ru-RU" sz="2400" dirty="0" smtClean="0"/>
              <a:t>објективним </a:t>
            </a:r>
            <a:r>
              <a:rPr lang="ru-RU" sz="2400" dirty="0"/>
              <a:t>налазом </a:t>
            </a:r>
            <a:r>
              <a:rPr lang="ru-RU" sz="2400" b="1" dirty="0">
                <a:solidFill>
                  <a:srgbClr val="C00000"/>
                </a:solidFill>
              </a:rPr>
              <a:t>благог запалења </a:t>
            </a:r>
            <a:r>
              <a:rPr lang="ru-RU" sz="2400" b="1" dirty="0" smtClean="0">
                <a:solidFill>
                  <a:srgbClr val="C00000"/>
                </a:solidFill>
              </a:rPr>
              <a:t>пулпног ткива.</a:t>
            </a:r>
            <a:endParaRPr lang="ru-RU" sz="2400" b="1" dirty="0">
              <a:solidFill>
                <a:srgbClr val="C00000"/>
              </a:solidFill>
            </a:endParaRPr>
          </a:p>
          <a:p>
            <a:pPr marL="0" indent="0">
              <a:buNone/>
            </a:pPr>
            <a:r>
              <a:rPr lang="ru-RU" sz="2400" dirty="0"/>
              <a:t>Јавља се хиперемија, локална </a:t>
            </a:r>
            <a:r>
              <a:rPr lang="ru-RU" sz="2400" dirty="0" smtClean="0"/>
              <a:t>инфламација</a:t>
            </a:r>
            <a:r>
              <a:rPr lang="ru-RU" sz="2400" dirty="0"/>
              <a:t>, у дентинским </a:t>
            </a:r>
            <a:r>
              <a:rPr lang="ru-RU" sz="2400" dirty="0" smtClean="0"/>
              <a:t>каналићима </a:t>
            </a:r>
            <a:r>
              <a:rPr lang="ru-RU" sz="2400" dirty="0"/>
              <a:t>се </a:t>
            </a:r>
            <a:r>
              <a:rPr lang="ru-RU" sz="2400" dirty="0" smtClean="0"/>
              <a:t>виде привучени одонтобласти, евентуално ПМН леукоцити.</a:t>
            </a:r>
            <a:endParaRPr lang="ru-RU" sz="2400" dirty="0"/>
          </a:p>
          <a:p>
            <a:pPr marL="0" indent="0">
              <a:buNone/>
            </a:pPr>
            <a:r>
              <a:rPr lang="ru-RU" sz="2400" dirty="0"/>
              <a:t>Јавља се бол на термичке </a:t>
            </a:r>
            <a:r>
              <a:rPr lang="ru-RU" sz="2400" dirty="0" smtClean="0"/>
              <a:t>надражаје </a:t>
            </a:r>
            <a:r>
              <a:rPr lang="ru-RU" sz="2400" dirty="0"/>
              <a:t>који је мало </a:t>
            </a:r>
            <a:r>
              <a:rPr lang="ru-RU" sz="2400" dirty="0" smtClean="0"/>
              <a:t>пролонгиран.</a:t>
            </a:r>
            <a:endParaRPr lang="ru-RU" sz="2400" dirty="0"/>
          </a:p>
          <a:p>
            <a:pPr marL="0" indent="0">
              <a:buNone/>
            </a:pPr>
            <a:r>
              <a:rPr lang="ru-RU" sz="2400" b="1" dirty="0">
                <a:solidFill>
                  <a:srgbClr val="002060"/>
                </a:solidFill>
              </a:rPr>
              <a:t>Терапија</a:t>
            </a:r>
            <a:r>
              <a:rPr lang="ru-RU" sz="2400" dirty="0">
                <a:solidFill>
                  <a:srgbClr val="002060"/>
                </a:solidFill>
              </a:rPr>
              <a:t> </a:t>
            </a:r>
            <a:r>
              <a:rPr lang="ru-RU" sz="2400" dirty="0"/>
              <a:t>је индиректно или </a:t>
            </a:r>
            <a:r>
              <a:rPr lang="ru-RU" sz="2400" dirty="0" smtClean="0"/>
              <a:t>директно </a:t>
            </a:r>
            <a:r>
              <a:rPr lang="ru-RU" sz="2400" dirty="0"/>
              <a:t>прекривање </a:t>
            </a:r>
            <a:r>
              <a:rPr lang="ru-RU" sz="2400" dirty="0" smtClean="0"/>
              <a:t>пулпе.</a:t>
            </a:r>
            <a:endParaRPr lang="ru-RU" sz="2400" dirty="0"/>
          </a:p>
        </p:txBody>
      </p:sp>
      <p:sp>
        <p:nvSpPr>
          <p:cNvPr id="6" name="object 4"/>
          <p:cNvSpPr/>
          <p:nvPr/>
        </p:nvSpPr>
        <p:spPr>
          <a:xfrm>
            <a:off x="5562600" y="2195579"/>
            <a:ext cx="3428999" cy="4357621"/>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39374402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ИРЕВЕРЗИБИЛНА ОБОЉЕЊА ПУЛПЕ</a:t>
            </a:r>
            <a:endParaRPr lang="sr-Cyrl-RS" sz="3600" b="1" dirty="0"/>
          </a:p>
        </p:txBody>
      </p:sp>
      <p:sp>
        <p:nvSpPr>
          <p:cNvPr id="4" name="Content Placeholder 3"/>
          <p:cNvSpPr>
            <a:spLocks noGrp="1"/>
          </p:cNvSpPr>
          <p:nvPr>
            <p:ph idx="1"/>
          </p:nvPr>
        </p:nvSpPr>
        <p:spPr>
          <a:xfrm>
            <a:off x="228600" y="1143000"/>
            <a:ext cx="5334000" cy="5410200"/>
          </a:xfrm>
        </p:spPr>
        <p:txBody>
          <a:bodyPr>
            <a:normAutofit fontScale="92500" lnSpcReduction="20000"/>
          </a:bodyPr>
          <a:lstStyle/>
          <a:p>
            <a:pPr marL="0" indent="0">
              <a:buNone/>
            </a:pPr>
            <a:r>
              <a:rPr lang="ru-RU" sz="2400" dirty="0" smtClean="0"/>
              <a:t>То су обољења </a:t>
            </a:r>
            <a:r>
              <a:rPr lang="ru-RU" sz="2400" dirty="0"/>
              <a:t>која не пролазе после  уклањања узрока и пулпа не може да  се врати у првобитно </a:t>
            </a:r>
            <a:r>
              <a:rPr lang="ru-RU" sz="2400" dirty="0" smtClean="0"/>
              <a:t>стање.</a:t>
            </a:r>
          </a:p>
          <a:p>
            <a:pPr marL="0" indent="0">
              <a:buNone/>
            </a:pPr>
            <a:r>
              <a:rPr lang="ru-RU" sz="2400" b="1" dirty="0">
                <a:solidFill>
                  <a:srgbClr val="C00000"/>
                </a:solidFill>
              </a:rPr>
              <a:t>Симптоматски </a:t>
            </a:r>
            <a:r>
              <a:rPr lang="ru-RU" sz="2400" b="1" dirty="0" smtClean="0">
                <a:solidFill>
                  <a:srgbClr val="C00000"/>
                </a:solidFill>
              </a:rPr>
              <a:t>пулпитиси</a:t>
            </a:r>
            <a:endParaRPr lang="ru-RU" sz="2400" b="1" dirty="0">
              <a:solidFill>
                <a:srgbClr val="C00000"/>
              </a:solidFill>
            </a:endParaRPr>
          </a:p>
          <a:p>
            <a:pPr>
              <a:buFontTx/>
              <a:buChar char="-"/>
            </a:pPr>
            <a:r>
              <a:rPr lang="ru-RU" sz="2400" dirty="0" smtClean="0"/>
              <a:t>су </a:t>
            </a:r>
            <a:r>
              <a:rPr lang="ru-RU" sz="2400" dirty="0"/>
              <a:t>акутна или егзарцербација </a:t>
            </a:r>
            <a:r>
              <a:rPr lang="ru-RU" sz="2400" dirty="0" smtClean="0"/>
              <a:t>хроничног запаљења </a:t>
            </a:r>
            <a:r>
              <a:rPr lang="ru-RU" sz="2400" dirty="0"/>
              <a:t>пулпе са  васкуларном реакцијом, где </a:t>
            </a:r>
            <a:r>
              <a:rPr lang="ru-RU" sz="2400" dirty="0" smtClean="0"/>
              <a:t>се </a:t>
            </a:r>
            <a:r>
              <a:rPr lang="ru-RU" sz="2400" dirty="0"/>
              <a:t>јављају спонтани болови </a:t>
            </a:r>
            <a:r>
              <a:rPr lang="ru-RU" sz="2400" dirty="0" smtClean="0"/>
              <a:t>локализовани </a:t>
            </a:r>
            <a:r>
              <a:rPr lang="ru-RU" sz="2400" dirty="0"/>
              <a:t>или ирадирајући, трају </a:t>
            </a:r>
            <a:r>
              <a:rPr lang="ru-RU" sz="2400" dirty="0" smtClean="0"/>
              <a:t>од </a:t>
            </a:r>
            <a:r>
              <a:rPr lang="ru-RU" sz="2400" dirty="0"/>
              <a:t>неколико минута до више сати и </a:t>
            </a:r>
            <a:r>
              <a:rPr lang="ru-RU" sz="2400" dirty="0" smtClean="0"/>
              <a:t>бол </a:t>
            </a:r>
            <a:r>
              <a:rPr lang="ru-RU" sz="2400" dirty="0"/>
              <a:t>на трмичке надражаје који је </a:t>
            </a:r>
            <a:r>
              <a:rPr lang="ru-RU" sz="2400" dirty="0" smtClean="0"/>
              <a:t>пролонгиран </a:t>
            </a:r>
            <a:r>
              <a:rPr lang="ru-RU" sz="2400" dirty="0"/>
              <a:t>и појачава </a:t>
            </a:r>
            <a:r>
              <a:rPr lang="ru-RU" sz="2400" dirty="0" smtClean="0"/>
              <a:t>се.</a:t>
            </a:r>
            <a:endParaRPr lang="ru-RU" sz="2400" dirty="0"/>
          </a:p>
          <a:p>
            <a:pPr marL="0" indent="0">
              <a:buNone/>
            </a:pPr>
            <a:r>
              <a:rPr lang="ru-RU" sz="2400" b="1" dirty="0">
                <a:solidFill>
                  <a:srgbClr val="C00000"/>
                </a:solidFill>
              </a:rPr>
              <a:t>Асимптоматски пулпити</a:t>
            </a:r>
          </a:p>
          <a:p>
            <a:pPr marL="0" indent="0">
              <a:buNone/>
            </a:pPr>
            <a:r>
              <a:rPr lang="ru-RU" sz="2400" dirty="0" smtClean="0"/>
              <a:t>- Пулпа </a:t>
            </a:r>
            <a:r>
              <a:rPr lang="ru-RU" sz="2400" dirty="0"/>
              <a:t>је хронично запаљена са  микроапсцесима и парцијерном  некрозом, мање је осетљива, </a:t>
            </a:r>
            <a:r>
              <a:rPr lang="ru-RU" sz="2400" dirty="0" smtClean="0"/>
              <a:t>крвари </a:t>
            </a:r>
            <a:r>
              <a:rPr lang="ru-RU" sz="2400" dirty="0"/>
              <a:t>на </a:t>
            </a:r>
            <a:r>
              <a:rPr lang="ru-RU" sz="2400" dirty="0" smtClean="0"/>
              <a:t>додир, али </a:t>
            </a:r>
            <a:r>
              <a:rPr lang="ru-RU" sz="2400" dirty="0"/>
              <a:t>нема клиничких </a:t>
            </a:r>
            <a:r>
              <a:rPr lang="ru-RU" sz="2400" dirty="0" smtClean="0"/>
              <a:t>симптома.</a:t>
            </a:r>
            <a:endParaRPr lang="ru-RU" sz="2400" dirty="0"/>
          </a:p>
          <a:p>
            <a:pPr marL="0" indent="0">
              <a:buNone/>
            </a:pPr>
            <a:endParaRPr lang="ru-RU" sz="2400" dirty="0"/>
          </a:p>
        </p:txBody>
      </p:sp>
      <p:sp>
        <p:nvSpPr>
          <p:cNvPr id="5" name="object 5"/>
          <p:cNvSpPr/>
          <p:nvPr/>
        </p:nvSpPr>
        <p:spPr>
          <a:xfrm>
            <a:off x="5562600" y="1333154"/>
            <a:ext cx="3428999" cy="257175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7" name="object 6"/>
          <p:cNvSpPr/>
          <p:nvPr/>
        </p:nvSpPr>
        <p:spPr>
          <a:xfrm>
            <a:off x="5562600" y="4033555"/>
            <a:ext cx="3428999" cy="2657472"/>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8918946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НЕКРОЗА ПУЛПЕ</a:t>
            </a:r>
            <a:endParaRPr lang="sr-Cyrl-RS" sz="3600" b="1" dirty="0"/>
          </a:p>
        </p:txBody>
      </p:sp>
      <p:sp>
        <p:nvSpPr>
          <p:cNvPr id="4" name="Content Placeholder 3"/>
          <p:cNvSpPr>
            <a:spLocks noGrp="1"/>
          </p:cNvSpPr>
          <p:nvPr>
            <p:ph idx="1"/>
          </p:nvPr>
        </p:nvSpPr>
        <p:spPr>
          <a:xfrm>
            <a:off x="228600" y="1143000"/>
            <a:ext cx="5334000" cy="5410200"/>
          </a:xfrm>
        </p:spPr>
        <p:txBody>
          <a:bodyPr>
            <a:normAutofit fontScale="92500" lnSpcReduction="10000"/>
          </a:bodyPr>
          <a:lstStyle/>
          <a:p>
            <a:pPr>
              <a:buFontTx/>
              <a:buChar char="-"/>
            </a:pPr>
            <a:r>
              <a:rPr lang="ru-RU" sz="2400" b="1" dirty="0" smtClean="0">
                <a:solidFill>
                  <a:srgbClr val="002060"/>
                </a:solidFill>
              </a:rPr>
              <a:t>Зуб </a:t>
            </a:r>
            <a:r>
              <a:rPr lang="ru-RU" sz="2400" b="1" dirty="0">
                <a:solidFill>
                  <a:srgbClr val="002060"/>
                </a:solidFill>
              </a:rPr>
              <a:t>је неосетљив на термо </a:t>
            </a:r>
            <a:r>
              <a:rPr lang="ru-RU" sz="2400" b="1" dirty="0" smtClean="0">
                <a:solidFill>
                  <a:srgbClr val="002060"/>
                </a:solidFill>
              </a:rPr>
              <a:t>и електро тест</a:t>
            </a:r>
            <a:r>
              <a:rPr lang="ru-RU" sz="2400" dirty="0" smtClean="0"/>
              <a:t>,</a:t>
            </a:r>
          </a:p>
          <a:p>
            <a:pPr>
              <a:buFontTx/>
              <a:buChar char="-"/>
            </a:pPr>
            <a:r>
              <a:rPr lang="ru-RU" sz="2400" b="1" dirty="0" smtClean="0">
                <a:solidFill>
                  <a:srgbClr val="002060"/>
                </a:solidFill>
              </a:rPr>
              <a:t>без субјективних симптома</a:t>
            </a:r>
            <a:r>
              <a:rPr lang="ru-RU" sz="2400" dirty="0" smtClean="0"/>
              <a:t>,</a:t>
            </a:r>
          </a:p>
          <a:p>
            <a:pPr>
              <a:buFontTx/>
              <a:buChar char="-"/>
            </a:pPr>
            <a:r>
              <a:rPr lang="ru-RU" sz="2400" dirty="0" smtClean="0"/>
              <a:t>долази </a:t>
            </a:r>
            <a:r>
              <a:rPr lang="ru-RU" sz="2400" dirty="0"/>
              <a:t>до дисколорације </a:t>
            </a:r>
            <a:r>
              <a:rPr lang="ru-RU" sz="2400" dirty="0" smtClean="0"/>
              <a:t>зуба,</a:t>
            </a:r>
          </a:p>
          <a:p>
            <a:pPr>
              <a:buFontTx/>
              <a:buChar char="-"/>
            </a:pPr>
            <a:r>
              <a:rPr lang="ru-RU" sz="2400" dirty="0" smtClean="0"/>
              <a:t>може </a:t>
            </a:r>
            <a:r>
              <a:rPr lang="ru-RU" sz="2400" dirty="0"/>
              <a:t>бити осетљив на </a:t>
            </a:r>
            <a:r>
              <a:rPr lang="ru-RU" sz="2400" dirty="0" smtClean="0"/>
              <a:t>перкусију </a:t>
            </a:r>
            <a:r>
              <a:rPr lang="ru-RU" sz="2400" dirty="0"/>
              <a:t>и палпацију, </a:t>
            </a:r>
            <a:endParaRPr lang="ru-RU" sz="2400" dirty="0" smtClean="0"/>
          </a:p>
          <a:p>
            <a:pPr>
              <a:buFontTx/>
              <a:buChar char="-"/>
            </a:pPr>
            <a:r>
              <a:rPr lang="ru-RU" sz="2400" dirty="0" smtClean="0"/>
              <a:t>кад </a:t>
            </a:r>
            <a:r>
              <a:rPr lang="ru-RU" sz="2400" dirty="0"/>
              <a:t>се </a:t>
            </a:r>
            <a:r>
              <a:rPr lang="ru-RU" sz="2400" dirty="0" smtClean="0"/>
              <a:t>бактерије </a:t>
            </a:r>
            <a:r>
              <a:rPr lang="ru-RU" sz="2400" dirty="0"/>
              <a:t>населе на некротичну  пулпу она постаје </a:t>
            </a:r>
            <a:r>
              <a:rPr lang="ru-RU" sz="2400" dirty="0" smtClean="0"/>
              <a:t>инфицирана.</a:t>
            </a:r>
            <a:endParaRPr lang="ru-RU" sz="2400" dirty="0"/>
          </a:p>
          <a:p>
            <a:pPr marL="0" indent="0">
              <a:buNone/>
            </a:pPr>
            <a:r>
              <a:rPr lang="ru-RU" sz="2400" dirty="0"/>
              <a:t>Виталан пулподентински  комплекс представља ефикасан </a:t>
            </a:r>
            <a:r>
              <a:rPr lang="ru-RU" sz="2400" dirty="0" smtClean="0"/>
              <a:t>одбрамбени </a:t>
            </a:r>
            <a:r>
              <a:rPr lang="ru-RU" sz="2400" dirty="0"/>
              <a:t>систем</a:t>
            </a:r>
            <a:r>
              <a:rPr lang="ru-RU" sz="2400" dirty="0" smtClean="0"/>
              <a:t>, а некротична </a:t>
            </a:r>
            <a:r>
              <a:rPr lang="ru-RU" sz="2400" dirty="0"/>
              <a:t>пулпа представља одличне  услове за развој </a:t>
            </a:r>
            <a:r>
              <a:rPr lang="ru-RU" sz="2400" dirty="0" smtClean="0"/>
              <a:t>микроорганизама, </a:t>
            </a:r>
            <a:r>
              <a:rPr lang="ru-RU" sz="2400" dirty="0"/>
              <a:t>који  напредују према </a:t>
            </a:r>
            <a:r>
              <a:rPr lang="ru-RU" sz="2400" dirty="0" smtClean="0"/>
              <a:t>периапексном ткиву и доводе до његовог оштећења.</a:t>
            </a:r>
            <a:endParaRPr lang="ru-RU" sz="2400" dirty="0"/>
          </a:p>
        </p:txBody>
      </p:sp>
      <p:sp>
        <p:nvSpPr>
          <p:cNvPr id="6" name="object 5"/>
          <p:cNvSpPr/>
          <p:nvPr/>
        </p:nvSpPr>
        <p:spPr>
          <a:xfrm>
            <a:off x="5588479" y="1295400"/>
            <a:ext cx="3352800" cy="2143125"/>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7139136" y="3438525"/>
            <a:ext cx="1835211" cy="3455418"/>
          </a:xfrm>
          <a:prstGeom prst="rect">
            <a:avLst/>
          </a:prstGeom>
        </p:spPr>
      </p:pic>
      <p:sp>
        <p:nvSpPr>
          <p:cNvPr id="8" name="object 4"/>
          <p:cNvSpPr/>
          <p:nvPr/>
        </p:nvSpPr>
        <p:spPr>
          <a:xfrm>
            <a:off x="5661611" y="3619855"/>
            <a:ext cx="1909698" cy="3219454"/>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3494835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b="1" dirty="0" smtClean="0"/>
              <a:t>КАРАКТЕРИСТИКЕ ПУЛПЕ</a:t>
            </a:r>
            <a:endParaRPr lang="sr-Cyrl-RS" b="1" dirty="0"/>
          </a:p>
        </p:txBody>
      </p:sp>
      <p:sp>
        <p:nvSpPr>
          <p:cNvPr id="4" name="Content Placeholder 3"/>
          <p:cNvSpPr>
            <a:spLocks noGrp="1"/>
          </p:cNvSpPr>
          <p:nvPr>
            <p:ph idx="1"/>
          </p:nvPr>
        </p:nvSpPr>
        <p:spPr>
          <a:xfrm>
            <a:off x="228601" y="1143000"/>
            <a:ext cx="6934200" cy="5105400"/>
          </a:xfrm>
        </p:spPr>
        <p:txBody>
          <a:bodyPr>
            <a:normAutofit/>
          </a:bodyPr>
          <a:lstStyle/>
          <a:p>
            <a:pPr marL="0" indent="0">
              <a:buNone/>
            </a:pPr>
            <a:r>
              <a:rPr lang="ru-RU" sz="2400" dirty="0"/>
              <a:t>Пулпа као и сва друга везивна ткива </a:t>
            </a:r>
            <a:r>
              <a:rPr lang="ru-RU" sz="2400" b="1" dirty="0">
                <a:solidFill>
                  <a:srgbClr val="C00000"/>
                </a:solidFill>
              </a:rPr>
              <a:t>реагује </a:t>
            </a:r>
            <a:r>
              <a:rPr lang="ru-RU" sz="2400" b="1" dirty="0" smtClean="0">
                <a:solidFill>
                  <a:srgbClr val="C00000"/>
                </a:solidFill>
              </a:rPr>
              <a:t>на </a:t>
            </a:r>
            <a:r>
              <a:rPr lang="ru-RU" sz="2400" b="1" dirty="0">
                <a:solidFill>
                  <a:srgbClr val="C00000"/>
                </a:solidFill>
              </a:rPr>
              <a:t>надражаје </a:t>
            </a:r>
            <a:r>
              <a:rPr lang="ru-RU" sz="2400" b="1" dirty="0" smtClean="0">
                <a:solidFill>
                  <a:srgbClr val="C00000"/>
                </a:solidFill>
              </a:rPr>
              <a:t>запаљењем</a:t>
            </a:r>
            <a:r>
              <a:rPr lang="en-GB" sz="2400" b="1" dirty="0" smtClean="0">
                <a:solidFill>
                  <a:srgbClr val="C00000"/>
                </a:solidFill>
              </a:rPr>
              <a:t> </a:t>
            </a:r>
            <a:r>
              <a:rPr lang="ru-RU" sz="2400" dirty="0"/>
              <a:t>ш</a:t>
            </a:r>
            <a:r>
              <a:rPr lang="sr-Cyrl-RS" sz="2400" dirty="0" smtClean="0"/>
              <a:t>то је о</a:t>
            </a:r>
            <a:r>
              <a:rPr lang="ru-RU" sz="2400" dirty="0" smtClean="0"/>
              <a:t>сновни </a:t>
            </a:r>
            <a:r>
              <a:rPr lang="ru-RU" sz="2400" dirty="0"/>
              <a:t>одбрамбени механизам за ограничавање </a:t>
            </a:r>
            <a:r>
              <a:rPr lang="ru-RU" sz="2400" dirty="0" smtClean="0"/>
              <a:t>и</a:t>
            </a:r>
            <a:r>
              <a:rPr lang="en-GB" sz="2400" dirty="0" smtClean="0"/>
              <a:t> </a:t>
            </a:r>
            <a:r>
              <a:rPr lang="sr-Cyrl-RS" sz="2400" dirty="0"/>
              <a:t>заштиту </a:t>
            </a:r>
            <a:r>
              <a:rPr lang="sr-Cyrl-RS" sz="2400" dirty="0" smtClean="0"/>
              <a:t>ткива.</a:t>
            </a:r>
            <a:endParaRPr lang="sr-Cyrl-RS" sz="2400" dirty="0"/>
          </a:p>
          <a:p>
            <a:pPr marL="0" indent="0">
              <a:buNone/>
            </a:pPr>
            <a:r>
              <a:rPr lang="ru-RU" sz="2400" dirty="0"/>
              <a:t>Код </a:t>
            </a:r>
            <a:r>
              <a:rPr lang="ru-RU" sz="2400" dirty="0" smtClean="0"/>
              <a:t>запаљења </a:t>
            </a:r>
            <a:r>
              <a:rPr lang="ru-RU" sz="2400" dirty="0"/>
              <a:t>пулпе </a:t>
            </a:r>
            <a:r>
              <a:rPr lang="ru-RU" sz="2400" b="1" dirty="0">
                <a:solidFill>
                  <a:srgbClr val="C00000"/>
                </a:solidFill>
              </a:rPr>
              <a:t>анатомска ограничења </a:t>
            </a:r>
            <a:r>
              <a:rPr lang="ru-RU" sz="2400" dirty="0" smtClean="0"/>
              <a:t>спречавају </a:t>
            </a:r>
            <a:r>
              <a:rPr lang="ru-RU" sz="2400" dirty="0"/>
              <a:t>повећање запремине, </a:t>
            </a:r>
            <a:r>
              <a:rPr lang="ru-RU" sz="2400" dirty="0" smtClean="0"/>
              <a:t>а како </a:t>
            </a:r>
            <a:r>
              <a:rPr lang="ru-RU" sz="2400" b="1" dirty="0" smtClean="0">
                <a:solidFill>
                  <a:srgbClr val="C00000"/>
                </a:solidFill>
              </a:rPr>
              <a:t>нема </a:t>
            </a:r>
            <a:r>
              <a:rPr lang="ru-RU" sz="2400" b="1" dirty="0">
                <a:solidFill>
                  <a:srgbClr val="C00000"/>
                </a:solidFill>
              </a:rPr>
              <a:t>колатералне циркулације </a:t>
            </a:r>
            <a:r>
              <a:rPr lang="ru-RU" sz="2400" dirty="0"/>
              <a:t>и како је </a:t>
            </a:r>
            <a:r>
              <a:rPr lang="ru-RU" sz="2400" b="1" dirty="0">
                <a:solidFill>
                  <a:srgbClr val="C00000"/>
                </a:solidFill>
              </a:rPr>
              <a:t>апексни </a:t>
            </a:r>
            <a:r>
              <a:rPr lang="ru-RU" sz="2400" b="1" dirty="0" smtClean="0">
                <a:solidFill>
                  <a:srgbClr val="C00000"/>
                </a:solidFill>
              </a:rPr>
              <a:t>форамен </a:t>
            </a:r>
            <a:r>
              <a:rPr lang="ru-RU" sz="2400" b="1" dirty="0">
                <a:solidFill>
                  <a:srgbClr val="C00000"/>
                </a:solidFill>
              </a:rPr>
              <a:t>сужен </a:t>
            </a:r>
            <a:r>
              <a:rPr lang="ru-RU" sz="2400" dirty="0"/>
              <a:t>долази до проблема </a:t>
            </a:r>
            <a:r>
              <a:rPr lang="ru-RU" sz="2400" dirty="0" smtClean="0"/>
              <a:t>са едемима</a:t>
            </a:r>
            <a:r>
              <a:rPr lang="ru-RU" sz="2400" dirty="0"/>
              <a:t>, некротичним ткивом и страним </a:t>
            </a:r>
            <a:r>
              <a:rPr lang="ru-RU" sz="2400" dirty="0" smtClean="0"/>
              <a:t>материјалом.</a:t>
            </a:r>
            <a:endParaRPr lang="ru-RU" sz="2400" dirty="0"/>
          </a:p>
          <a:p>
            <a:pPr marL="0" indent="0">
              <a:buNone/>
            </a:pPr>
            <a:r>
              <a:rPr lang="ru-RU" sz="2400" dirty="0"/>
              <a:t>Пулпа је једино везивно ткиво које може </a:t>
            </a:r>
            <a:r>
              <a:rPr lang="ru-RU" sz="2400" dirty="0" smtClean="0"/>
              <a:t>да </a:t>
            </a:r>
            <a:r>
              <a:rPr lang="ru-RU" sz="2400" b="1" dirty="0" smtClean="0">
                <a:solidFill>
                  <a:srgbClr val="C00000"/>
                </a:solidFill>
              </a:rPr>
              <a:t>се донекле </a:t>
            </a:r>
            <a:r>
              <a:rPr lang="ru-RU" sz="2400" b="1" dirty="0">
                <a:solidFill>
                  <a:srgbClr val="C00000"/>
                </a:solidFill>
              </a:rPr>
              <a:t>заштити</a:t>
            </a:r>
            <a:r>
              <a:rPr lang="ru-RU" sz="2400" dirty="0"/>
              <a:t> од </a:t>
            </a:r>
            <a:r>
              <a:rPr lang="ru-RU" sz="2400" dirty="0" smtClean="0"/>
              <a:t>спољашњих </a:t>
            </a:r>
            <a:r>
              <a:rPr lang="ru-RU" sz="2400" dirty="0"/>
              <a:t>надражаја </a:t>
            </a:r>
            <a:r>
              <a:rPr lang="ru-RU" sz="2400" dirty="0" smtClean="0"/>
              <a:t>склерозом </a:t>
            </a:r>
            <a:r>
              <a:rPr lang="ru-RU" sz="2400" dirty="0"/>
              <a:t>и формирањем </a:t>
            </a:r>
            <a:r>
              <a:rPr lang="ru-RU" sz="2400" dirty="0" smtClean="0"/>
              <a:t>секундарног </a:t>
            </a:r>
            <a:r>
              <a:rPr lang="ru-RU" sz="2400" dirty="0"/>
              <a:t>и терцијерног </a:t>
            </a:r>
            <a:r>
              <a:rPr lang="ru-RU" sz="2400" dirty="0" smtClean="0"/>
              <a:t>дентина.</a:t>
            </a:r>
            <a:endParaRPr lang="ru-RU" sz="2400" dirty="0"/>
          </a:p>
          <a:p>
            <a:endParaRPr lang="ru-RU" sz="2200" dirty="0" smtClean="0"/>
          </a:p>
          <a:p>
            <a:endParaRPr lang="sr-Latn-RS" dirty="0"/>
          </a:p>
        </p:txBody>
      </p:sp>
      <p:pic>
        <p:nvPicPr>
          <p:cNvPr id="7" name="Picture 6"/>
          <p:cNvPicPr>
            <a:picLocks noChangeAspect="1"/>
          </p:cNvPicPr>
          <p:nvPr/>
        </p:nvPicPr>
        <p:blipFill>
          <a:blip r:embed="rId2">
            <a:clrChange>
              <a:clrFrom>
                <a:srgbClr val="FFFFFF"/>
              </a:clrFrom>
              <a:clrTo>
                <a:srgbClr val="FFFFFF">
                  <a:alpha val="0"/>
                </a:srgbClr>
              </a:clrTo>
            </a:clrChange>
          </a:blip>
          <a:stretch>
            <a:fillRect/>
          </a:stretch>
        </p:blipFill>
        <p:spPr>
          <a:xfrm>
            <a:off x="6781801" y="1684478"/>
            <a:ext cx="2136118" cy="5004332"/>
          </a:xfrm>
          <a:prstGeom prst="rect">
            <a:avLst/>
          </a:prstGeom>
        </p:spPr>
      </p:pic>
    </p:spTree>
    <p:extLst>
      <p:ext uri="{BB962C8B-B14F-4D97-AF65-F5344CB8AC3E}">
        <p14:creationId xmlns:p14="http://schemas.microsoft.com/office/powerpoint/2010/main" val="998460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ОДГОВОР ПУЛПЕ НА ЈАТРОГЕНЕ НАДРАЖАЈЕ</a:t>
            </a:r>
            <a:endParaRPr lang="sr-Cyrl-RS" sz="3600" b="1" dirty="0"/>
          </a:p>
        </p:txBody>
      </p:sp>
      <p:sp>
        <p:nvSpPr>
          <p:cNvPr id="4" name="Content Placeholder 3"/>
          <p:cNvSpPr>
            <a:spLocks noGrp="1"/>
          </p:cNvSpPr>
          <p:nvPr>
            <p:ph idx="1"/>
          </p:nvPr>
        </p:nvSpPr>
        <p:spPr>
          <a:xfrm>
            <a:off x="228600" y="1295400"/>
            <a:ext cx="8915400" cy="5257800"/>
          </a:xfrm>
        </p:spPr>
        <p:txBody>
          <a:bodyPr>
            <a:normAutofit/>
          </a:bodyPr>
          <a:lstStyle/>
          <a:p>
            <a:pPr marL="0" indent="0">
              <a:buNone/>
            </a:pPr>
            <a:r>
              <a:rPr lang="ru-RU" sz="2400" dirty="0"/>
              <a:t>При рестауративној </a:t>
            </a:r>
            <a:r>
              <a:rPr lang="ru-RU" sz="2400" dirty="0" smtClean="0"/>
              <a:t>процедури </a:t>
            </a:r>
            <a:r>
              <a:rPr lang="ru-RU" sz="2400" dirty="0"/>
              <a:t>(препарација, </a:t>
            </a:r>
            <a:r>
              <a:rPr lang="ru-RU" sz="2400" dirty="0" smtClean="0"/>
              <a:t>брушење</a:t>
            </a:r>
            <a:r>
              <a:rPr lang="ru-RU" sz="2400" dirty="0"/>
              <a:t>, исушивање,  термопластичне масе, </a:t>
            </a:r>
            <a:r>
              <a:rPr lang="ru-RU" sz="2400" dirty="0" smtClean="0"/>
              <a:t>матријали </a:t>
            </a:r>
            <a:r>
              <a:rPr lang="ru-RU" sz="2400" dirty="0"/>
              <a:t>за  рестаурацију) може </a:t>
            </a:r>
            <a:r>
              <a:rPr lang="ru-RU" sz="2400" dirty="0" smtClean="0"/>
              <a:t>се јавити:</a:t>
            </a:r>
          </a:p>
          <a:p>
            <a:r>
              <a:rPr lang="ru-RU" sz="2400" dirty="0" smtClean="0"/>
              <a:t>постоперативна преосетљивост,</a:t>
            </a:r>
          </a:p>
          <a:p>
            <a:r>
              <a:rPr lang="ru-RU" sz="2400" dirty="0"/>
              <a:t>р</a:t>
            </a:r>
            <a:r>
              <a:rPr lang="ru-RU" sz="2400" dirty="0" smtClean="0"/>
              <a:t>еверзибилне промене, </a:t>
            </a:r>
          </a:p>
          <a:p>
            <a:r>
              <a:rPr lang="ru-RU" sz="2400" dirty="0" smtClean="0"/>
              <a:t>иреверзибилне промене.</a:t>
            </a:r>
          </a:p>
          <a:p>
            <a:pPr marL="0" indent="0">
              <a:buNone/>
            </a:pPr>
            <a:r>
              <a:rPr lang="ru-RU" sz="2400" dirty="0" smtClean="0"/>
              <a:t>Све као последица микробиолошких, физичких и хемијских надражаја.</a:t>
            </a:r>
            <a:endParaRPr lang="ru-RU" sz="2400" dirty="0"/>
          </a:p>
        </p:txBody>
      </p:sp>
      <p:pic>
        <p:nvPicPr>
          <p:cNvPr id="5" name="Picture 4"/>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867400" y="2133600"/>
            <a:ext cx="2943334" cy="1981200"/>
          </a:xfrm>
          <a:prstGeom prst="rect">
            <a:avLst/>
          </a:prstGeom>
        </p:spPr>
      </p:pic>
      <p:sp>
        <p:nvSpPr>
          <p:cNvPr id="9" name="object 3"/>
          <p:cNvSpPr/>
          <p:nvPr/>
        </p:nvSpPr>
        <p:spPr>
          <a:xfrm>
            <a:off x="307675" y="4953001"/>
            <a:ext cx="2819400" cy="1849496"/>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0" name="object 3"/>
          <p:cNvSpPr/>
          <p:nvPr/>
        </p:nvSpPr>
        <p:spPr>
          <a:xfrm>
            <a:off x="3423967" y="4977441"/>
            <a:ext cx="2587925" cy="1849496"/>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2" name="object 4"/>
          <p:cNvSpPr/>
          <p:nvPr/>
        </p:nvSpPr>
        <p:spPr>
          <a:xfrm>
            <a:off x="6308784" y="4953000"/>
            <a:ext cx="2606616" cy="1873937"/>
          </a:xfrm>
          <a:prstGeom prst="rect">
            <a:avLst/>
          </a:prstGeom>
          <a:blipFill>
            <a:blip r:embed="rId5"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30664289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ОДГОВОР ПУЛПЕ НА ЈАТРОГЕНЕ НАДРАЖАЈЕ</a:t>
            </a:r>
            <a:endParaRPr lang="sr-Cyrl-RS" sz="3600" b="1" dirty="0"/>
          </a:p>
        </p:txBody>
      </p:sp>
      <p:sp>
        <p:nvSpPr>
          <p:cNvPr id="4" name="Content Placeholder 3"/>
          <p:cNvSpPr>
            <a:spLocks noGrp="1"/>
          </p:cNvSpPr>
          <p:nvPr>
            <p:ph idx="1"/>
          </p:nvPr>
        </p:nvSpPr>
        <p:spPr>
          <a:xfrm>
            <a:off x="228600" y="1476730"/>
            <a:ext cx="5334000" cy="5076470"/>
          </a:xfrm>
        </p:spPr>
        <p:txBody>
          <a:bodyPr>
            <a:normAutofit lnSpcReduction="10000"/>
          </a:bodyPr>
          <a:lstStyle/>
          <a:p>
            <a:pPr marL="0" indent="0">
              <a:buNone/>
            </a:pPr>
            <a:r>
              <a:rPr lang="ru-RU" sz="2800" b="1" dirty="0" smtClean="0"/>
              <a:t>МИКРОЦУРЕЊЕ</a:t>
            </a:r>
          </a:p>
          <a:p>
            <a:pPr marL="0" indent="0">
              <a:buNone/>
            </a:pPr>
            <a:r>
              <a:rPr lang="ru-RU" sz="2400" dirty="0" smtClean="0"/>
              <a:t>Неадхерентно </a:t>
            </a:r>
            <a:r>
              <a:rPr lang="ru-RU" sz="2400" dirty="0"/>
              <a:t>затварање </a:t>
            </a:r>
            <a:r>
              <a:rPr lang="ru-RU" sz="2400" dirty="0" smtClean="0"/>
              <a:t>кавитета </a:t>
            </a:r>
            <a:r>
              <a:rPr lang="ru-RU" sz="2400" dirty="0"/>
              <a:t>доводи до продора </a:t>
            </a:r>
            <a:r>
              <a:rPr lang="ru-RU" sz="2400" dirty="0" smtClean="0"/>
              <a:t>бактерија </a:t>
            </a:r>
            <a:r>
              <a:rPr lang="ru-RU" sz="2400" dirty="0"/>
              <a:t>и њихових </a:t>
            </a:r>
            <a:r>
              <a:rPr lang="ru-RU" sz="2400" dirty="0" smtClean="0"/>
              <a:t>продуката </a:t>
            </a:r>
            <a:r>
              <a:rPr lang="ru-RU" sz="2400" dirty="0"/>
              <a:t>дуж </a:t>
            </a:r>
            <a:r>
              <a:rPr lang="ru-RU" sz="2400" dirty="0" smtClean="0"/>
              <a:t>дентинских </a:t>
            </a:r>
            <a:r>
              <a:rPr lang="ru-RU" sz="2400" dirty="0"/>
              <a:t>канала до </a:t>
            </a:r>
            <a:r>
              <a:rPr lang="ru-RU" sz="2400" dirty="0" smtClean="0"/>
              <a:t>пулпе </a:t>
            </a:r>
            <a:r>
              <a:rPr lang="ru-RU" sz="2400" dirty="0"/>
              <a:t>изазивајући њено  </a:t>
            </a:r>
            <a:r>
              <a:rPr lang="ru-RU" sz="2400" dirty="0" smtClean="0"/>
              <a:t>запа</a:t>
            </a:r>
            <a:r>
              <a:rPr lang="sr-Cyrl-RS" sz="2400" dirty="0"/>
              <a:t>љ</a:t>
            </a:r>
            <a:r>
              <a:rPr lang="ru-RU" sz="2400" dirty="0" smtClean="0"/>
              <a:t>ење.</a:t>
            </a:r>
            <a:endParaRPr lang="ru-RU" sz="2400" dirty="0"/>
          </a:p>
          <a:p>
            <a:pPr marL="0" indent="0">
              <a:buNone/>
            </a:pPr>
            <a:r>
              <a:rPr lang="ru-RU" sz="2400" dirty="0" smtClean="0"/>
              <a:t>Неутрофили </a:t>
            </a:r>
            <a:r>
              <a:rPr lang="ru-RU" sz="2400" dirty="0"/>
              <a:t>се акумулирају у пулпи  мигрирајући у захваћене </a:t>
            </a:r>
            <a:r>
              <a:rPr lang="ru-RU" sz="2400" dirty="0" smtClean="0"/>
              <a:t>тубуле.</a:t>
            </a:r>
            <a:endParaRPr lang="ru-RU" sz="2400" dirty="0"/>
          </a:p>
          <a:p>
            <a:pPr marL="0" indent="0">
              <a:buNone/>
            </a:pPr>
            <a:r>
              <a:rPr lang="ru-RU" sz="2400" dirty="0"/>
              <a:t>Дентин флуид, смањење </a:t>
            </a:r>
            <a:r>
              <a:rPr lang="ru-RU" sz="2400" dirty="0" smtClean="0"/>
              <a:t>пропустљивости </a:t>
            </a:r>
            <a:r>
              <a:rPr lang="ru-RU" sz="2400" dirty="0"/>
              <a:t>дентина, и </a:t>
            </a:r>
            <a:r>
              <a:rPr lang="ru-RU" sz="2400" dirty="0" smtClean="0"/>
              <a:t>ифламаторни </a:t>
            </a:r>
            <a:r>
              <a:rPr lang="ru-RU" sz="2400" dirty="0"/>
              <a:t>имуни одговор у </a:t>
            </a:r>
            <a:r>
              <a:rPr lang="ru-RU" sz="2400" dirty="0" smtClean="0"/>
              <a:t>пулпи </a:t>
            </a:r>
            <a:r>
              <a:rPr lang="ru-RU" sz="2400" dirty="0"/>
              <a:t>су механизми који се </a:t>
            </a:r>
            <a:r>
              <a:rPr lang="ru-RU" sz="2400" dirty="0" smtClean="0"/>
              <a:t>боре </a:t>
            </a:r>
            <a:r>
              <a:rPr lang="ru-RU" sz="2400" dirty="0"/>
              <a:t>против </a:t>
            </a:r>
            <a:r>
              <a:rPr lang="ru-RU" sz="2400" dirty="0" smtClean="0"/>
              <a:t>продора бактерија.</a:t>
            </a:r>
            <a:endParaRPr lang="ru-RU" sz="2400" dirty="0"/>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5562600" y="3571875"/>
            <a:ext cx="3581400" cy="3133725"/>
          </a:xfrm>
          <a:prstGeom prst="rect">
            <a:avLst/>
          </a:prstGeom>
        </p:spPr>
      </p:pic>
    </p:spTree>
    <p:extLst>
      <p:ext uri="{BB962C8B-B14F-4D97-AF65-F5344CB8AC3E}">
        <p14:creationId xmlns:p14="http://schemas.microsoft.com/office/powerpoint/2010/main" val="21469975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ОДГОВОР ПУЛПЕ НА ЈАТРОГЕНЕ НАДРАЖАЈЕ</a:t>
            </a:r>
            <a:endParaRPr lang="sr-Cyrl-RS" sz="3600" b="1" dirty="0"/>
          </a:p>
        </p:txBody>
      </p:sp>
      <p:sp>
        <p:nvSpPr>
          <p:cNvPr id="4" name="Content Placeholder 3"/>
          <p:cNvSpPr>
            <a:spLocks noGrp="1"/>
          </p:cNvSpPr>
          <p:nvPr>
            <p:ph idx="1"/>
          </p:nvPr>
        </p:nvSpPr>
        <p:spPr>
          <a:xfrm>
            <a:off x="228600" y="1476730"/>
            <a:ext cx="5105400" cy="5076470"/>
          </a:xfrm>
        </p:spPr>
        <p:txBody>
          <a:bodyPr>
            <a:normAutofit/>
          </a:bodyPr>
          <a:lstStyle/>
          <a:p>
            <a:pPr marL="0" indent="0">
              <a:buNone/>
            </a:pPr>
            <a:r>
              <a:rPr lang="ru-RU" sz="2800" b="1" dirty="0" smtClean="0"/>
              <a:t>ТЕРМИЧКИ НАДРАЖАЈИ</a:t>
            </a:r>
          </a:p>
          <a:p>
            <a:pPr marL="0" indent="0">
              <a:buNone/>
            </a:pPr>
            <a:r>
              <a:rPr lang="ru-RU" sz="2400" dirty="0" smtClean="0"/>
              <a:t>Инфламаторна </a:t>
            </a:r>
            <a:r>
              <a:rPr lang="ru-RU" sz="2400" dirty="0"/>
              <a:t>реакција је углавном блага и </a:t>
            </a:r>
            <a:r>
              <a:rPr lang="ru-RU" sz="2400" dirty="0" smtClean="0"/>
              <a:t>пролазна.</a:t>
            </a:r>
          </a:p>
          <a:p>
            <a:pPr marL="0" indent="0">
              <a:buNone/>
            </a:pPr>
            <a:r>
              <a:rPr lang="ru-RU" sz="2400" dirty="0"/>
              <a:t>Може се јавити дентална хиперсензитивност </a:t>
            </a:r>
            <a:r>
              <a:rPr lang="ru-RU" sz="2400" dirty="0" smtClean="0"/>
              <a:t>и </a:t>
            </a:r>
            <a:r>
              <a:rPr lang="ru-RU" sz="2400" dirty="0"/>
              <a:t>постоперативна </a:t>
            </a:r>
            <a:r>
              <a:rPr lang="ru-RU" sz="2400" dirty="0" smtClean="0"/>
              <a:t>нелагодност.</a:t>
            </a:r>
            <a:endParaRPr lang="ru-RU" sz="2400" dirty="0"/>
          </a:p>
          <a:p>
            <a:pPr marL="0" indent="0">
              <a:buNone/>
            </a:pPr>
            <a:r>
              <a:rPr lang="ru-RU" sz="2400" dirty="0"/>
              <a:t>Може доћи до формирања дебелог слоја терцијерног </a:t>
            </a:r>
            <a:r>
              <a:rPr lang="ru-RU" sz="2400" dirty="0" smtClean="0"/>
              <a:t>дентина, </a:t>
            </a:r>
            <a:r>
              <a:rPr lang="ru-RU" sz="2400" dirty="0"/>
              <a:t>хроничног </a:t>
            </a:r>
            <a:r>
              <a:rPr lang="ru-RU" sz="2400" dirty="0" smtClean="0"/>
              <a:t>запаљења</a:t>
            </a:r>
            <a:r>
              <a:rPr lang="ru-RU" sz="2400" dirty="0"/>
              <a:t>, до крварења и </a:t>
            </a:r>
            <a:r>
              <a:rPr lang="ru-RU" sz="2400" dirty="0" smtClean="0"/>
              <a:t>јаче иреверзибилне реакције.</a:t>
            </a:r>
            <a:endParaRPr lang="ru-RU" sz="2400" dirty="0"/>
          </a:p>
          <a:p>
            <a:pPr marL="0" indent="0">
              <a:buNone/>
            </a:pPr>
            <a:endParaRPr lang="ru-RU" sz="2400" dirty="0"/>
          </a:p>
          <a:p>
            <a:pPr marL="0" indent="0">
              <a:buNone/>
            </a:pPr>
            <a:endParaRPr lang="ru-RU" sz="2400" dirty="0"/>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6610350" y="1219200"/>
            <a:ext cx="2152650" cy="3114675"/>
          </a:xfrm>
          <a:prstGeom prst="rect">
            <a:avLst/>
          </a:prstGeom>
        </p:spPr>
      </p:pic>
      <p:pic>
        <p:nvPicPr>
          <p:cNvPr id="8194" name="Picture 2" descr="Rezultat slika za tooth preparation"/>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34000" y="4508965"/>
            <a:ext cx="3657200" cy="2057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18725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ОДГОВОР ПУЛПЕ НА ЈАТРОГЕНЕ НАДРАЖАЈЕ</a:t>
            </a:r>
            <a:endParaRPr lang="sr-Cyrl-RS" sz="3600" b="1" dirty="0"/>
          </a:p>
        </p:txBody>
      </p:sp>
      <p:sp>
        <p:nvSpPr>
          <p:cNvPr id="4" name="Content Placeholder 3"/>
          <p:cNvSpPr>
            <a:spLocks noGrp="1"/>
          </p:cNvSpPr>
          <p:nvPr>
            <p:ph idx="1"/>
          </p:nvPr>
        </p:nvSpPr>
        <p:spPr>
          <a:xfrm>
            <a:off x="228600" y="1476730"/>
            <a:ext cx="8534400" cy="5076470"/>
          </a:xfrm>
        </p:spPr>
        <p:txBody>
          <a:bodyPr>
            <a:normAutofit/>
          </a:bodyPr>
          <a:lstStyle/>
          <a:p>
            <a:pPr marL="0" indent="0">
              <a:buNone/>
            </a:pPr>
            <a:r>
              <a:rPr lang="ru-RU" sz="2800" b="1" dirty="0" smtClean="0"/>
              <a:t>ТЕРМИЧКИ НАДРАЖАЈИ</a:t>
            </a:r>
          </a:p>
          <a:p>
            <a:pPr marL="0" indent="0">
              <a:buNone/>
            </a:pPr>
            <a:r>
              <a:rPr lang="ru-RU" sz="2400" dirty="0"/>
              <a:t>Препарација, </a:t>
            </a:r>
            <a:r>
              <a:rPr lang="ru-RU" sz="2400" dirty="0" smtClean="0"/>
              <a:t>исушивање</a:t>
            </a:r>
            <a:r>
              <a:rPr lang="ru-RU" sz="2400" dirty="0"/>
              <a:t>, употреба  термопластичних </a:t>
            </a:r>
            <a:r>
              <a:rPr lang="ru-RU" sz="2400" dirty="0" smtClean="0"/>
              <a:t>материјала </a:t>
            </a:r>
            <a:r>
              <a:rPr lang="ru-RU" sz="2400" dirty="0"/>
              <a:t>за отисак, </a:t>
            </a:r>
            <a:r>
              <a:rPr lang="ru-RU" sz="2400" dirty="0" smtClean="0"/>
              <a:t>загревање </a:t>
            </a:r>
            <a:r>
              <a:rPr lang="ru-RU" sz="2400" dirty="0"/>
              <a:t>златних </a:t>
            </a:r>
            <a:r>
              <a:rPr lang="ru-RU" sz="2400" dirty="0" smtClean="0"/>
              <a:t>фолија</a:t>
            </a:r>
            <a:r>
              <a:rPr lang="en-GB" sz="2400" dirty="0" smtClean="0"/>
              <a:t> </a:t>
            </a:r>
            <a:r>
              <a:rPr lang="sr-Cyrl-RS" sz="2400" dirty="0" err="1" smtClean="0"/>
              <a:t>итд</a:t>
            </a:r>
            <a:r>
              <a:rPr lang="sr-Cyrl-RS" sz="2400" dirty="0"/>
              <a:t>,</a:t>
            </a:r>
            <a:r>
              <a:rPr lang="ru-RU" sz="2400" dirty="0" smtClean="0"/>
              <a:t> </a:t>
            </a:r>
            <a:r>
              <a:rPr lang="ru-RU" sz="2400" dirty="0"/>
              <a:t>могу изазвати </a:t>
            </a:r>
            <a:r>
              <a:rPr lang="ru-RU" sz="2400" b="1" dirty="0" smtClean="0">
                <a:solidFill>
                  <a:srgbClr val="C00000"/>
                </a:solidFill>
              </a:rPr>
              <a:t>дуготрајно хронично запаљење</a:t>
            </a:r>
            <a:endParaRPr lang="ru-RU" sz="2400" dirty="0"/>
          </a:p>
          <a:p>
            <a:pPr marL="0" indent="0">
              <a:buNone/>
            </a:pPr>
            <a:endParaRPr lang="ru-RU" sz="2400" dirty="0"/>
          </a:p>
        </p:txBody>
      </p:sp>
      <p:sp>
        <p:nvSpPr>
          <p:cNvPr id="6" name="object 4"/>
          <p:cNvSpPr/>
          <p:nvPr/>
        </p:nvSpPr>
        <p:spPr>
          <a:xfrm>
            <a:off x="5336875" y="3259352"/>
            <a:ext cx="3717441" cy="3581395"/>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 name="Rectangle 2"/>
          <p:cNvSpPr/>
          <p:nvPr/>
        </p:nvSpPr>
        <p:spPr>
          <a:xfrm>
            <a:off x="228600" y="3124200"/>
            <a:ext cx="4572000" cy="3303468"/>
          </a:xfrm>
          <a:prstGeom prst="rect">
            <a:avLst/>
          </a:prstGeom>
        </p:spPr>
        <p:txBody>
          <a:bodyPr>
            <a:spAutoFit/>
          </a:bodyPr>
          <a:lstStyle/>
          <a:p>
            <a:pPr lvl="0" defTabSz="457207">
              <a:spcBef>
                <a:spcPts val="1000"/>
              </a:spcBef>
              <a:buClr>
                <a:srgbClr val="E3DED1">
                  <a:lumMod val="40000"/>
                  <a:lumOff val="60000"/>
                </a:srgbClr>
              </a:buClr>
              <a:buSzPct val="80000"/>
            </a:pPr>
            <a:r>
              <a:rPr lang="ru-RU" sz="2400" b="1" dirty="0">
                <a:solidFill>
                  <a:srgbClr val="C00000"/>
                </a:solidFill>
                <a:ea typeface="+mj-ea"/>
                <a:cs typeface="+mj-cs"/>
              </a:rPr>
              <a:t>са унутрашњом  ресорпцијом корена доводећи до некрозе пулпе</a:t>
            </a:r>
            <a:r>
              <a:rPr lang="ru-RU" sz="2400" b="1" dirty="0" smtClean="0">
                <a:solidFill>
                  <a:srgbClr val="C00000"/>
                </a:solidFill>
                <a:ea typeface="+mj-ea"/>
                <a:cs typeface="+mj-cs"/>
              </a:rPr>
              <a:t>.</a:t>
            </a:r>
          </a:p>
          <a:p>
            <a:pPr lvl="0" defTabSz="457207">
              <a:spcBef>
                <a:spcPts val="1000"/>
              </a:spcBef>
              <a:buClr>
                <a:srgbClr val="E3DED1">
                  <a:lumMod val="40000"/>
                  <a:lumOff val="60000"/>
                </a:srgbClr>
              </a:buClr>
              <a:buSzPct val="80000"/>
            </a:pPr>
            <a:endParaRPr lang="ru-RU" sz="2400" b="1" dirty="0">
              <a:solidFill>
                <a:srgbClr val="C00000"/>
              </a:solidFill>
              <a:ea typeface="+mj-ea"/>
              <a:cs typeface="+mj-cs"/>
            </a:endParaRPr>
          </a:p>
          <a:p>
            <a:pPr lvl="0" defTabSz="457207">
              <a:spcBef>
                <a:spcPts val="1000"/>
              </a:spcBef>
              <a:buClr>
                <a:srgbClr val="E3DED1">
                  <a:lumMod val="40000"/>
                  <a:lumOff val="60000"/>
                </a:srgbClr>
              </a:buClr>
              <a:buSzPct val="80000"/>
            </a:pPr>
            <a:r>
              <a:rPr lang="ru-RU" sz="2400" dirty="0">
                <a:solidFill>
                  <a:prstClr val="black"/>
                </a:solidFill>
                <a:ea typeface="+mj-ea"/>
                <a:cs typeface="+mj-cs"/>
              </a:rPr>
              <a:t>Могу изазвати јаку реакцију пулпе са  интрапулпним крварењем и  иреверзибилним запаљењем</a:t>
            </a:r>
          </a:p>
        </p:txBody>
      </p:sp>
    </p:spTree>
    <p:extLst>
      <p:ext uri="{BB962C8B-B14F-4D97-AF65-F5344CB8AC3E}">
        <p14:creationId xmlns:p14="http://schemas.microsoft.com/office/powerpoint/2010/main" val="22134876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ОДГОВОР ПУЛПЕ НА ЈАТРОГЕНЕ НАДРАЖАЈЕ</a:t>
            </a:r>
            <a:endParaRPr lang="sr-Cyrl-RS" sz="3600" b="1" dirty="0"/>
          </a:p>
        </p:txBody>
      </p:sp>
      <p:sp>
        <p:nvSpPr>
          <p:cNvPr id="4" name="Content Placeholder 3"/>
          <p:cNvSpPr>
            <a:spLocks noGrp="1"/>
          </p:cNvSpPr>
          <p:nvPr>
            <p:ph idx="1"/>
          </p:nvPr>
        </p:nvSpPr>
        <p:spPr>
          <a:xfrm>
            <a:off x="228600" y="1476730"/>
            <a:ext cx="8534400" cy="5076470"/>
          </a:xfrm>
        </p:spPr>
        <p:txBody>
          <a:bodyPr>
            <a:normAutofit/>
          </a:bodyPr>
          <a:lstStyle/>
          <a:p>
            <a:pPr marL="0" indent="0">
              <a:buNone/>
            </a:pPr>
            <a:r>
              <a:rPr lang="ru-RU" sz="2800" b="1" dirty="0" smtClean="0"/>
              <a:t>ТЕРМИЧКИ НАДРАЖАЈИ</a:t>
            </a:r>
          </a:p>
          <a:p>
            <a:pPr marL="0" indent="0">
              <a:buNone/>
            </a:pPr>
            <a:r>
              <a:rPr lang="ru-RU" sz="2400" dirty="0"/>
              <a:t>Препарација, </a:t>
            </a:r>
            <a:r>
              <a:rPr lang="ru-RU" sz="2400" dirty="0" smtClean="0"/>
              <a:t>исушивање</a:t>
            </a:r>
            <a:r>
              <a:rPr lang="ru-RU" sz="2400" dirty="0"/>
              <a:t>, употреба  термопластичних </a:t>
            </a:r>
            <a:r>
              <a:rPr lang="ru-RU" sz="2400" dirty="0" smtClean="0"/>
              <a:t>материјала </a:t>
            </a:r>
            <a:r>
              <a:rPr lang="ru-RU" sz="2400" dirty="0"/>
              <a:t>за отисак, </a:t>
            </a:r>
            <a:r>
              <a:rPr lang="ru-RU" sz="2400" dirty="0" smtClean="0"/>
              <a:t>загревање </a:t>
            </a:r>
            <a:r>
              <a:rPr lang="ru-RU" sz="2400" dirty="0"/>
              <a:t>златних </a:t>
            </a:r>
            <a:r>
              <a:rPr lang="ru-RU" sz="2400" dirty="0" smtClean="0"/>
              <a:t>фолија</a:t>
            </a:r>
            <a:r>
              <a:rPr lang="en-GB" sz="2400" dirty="0" smtClean="0"/>
              <a:t> </a:t>
            </a:r>
            <a:r>
              <a:rPr lang="sr-Cyrl-RS" sz="2400" dirty="0" err="1" smtClean="0"/>
              <a:t>итд</a:t>
            </a:r>
            <a:r>
              <a:rPr lang="sr-Cyrl-RS" sz="2400" dirty="0"/>
              <a:t>,</a:t>
            </a:r>
            <a:r>
              <a:rPr lang="ru-RU" sz="2400" dirty="0" smtClean="0"/>
              <a:t> </a:t>
            </a:r>
            <a:r>
              <a:rPr lang="ru-RU" sz="2400" dirty="0"/>
              <a:t>могу изазвати </a:t>
            </a:r>
            <a:r>
              <a:rPr lang="ru-RU" sz="2400" b="1" dirty="0" smtClean="0">
                <a:solidFill>
                  <a:srgbClr val="C00000"/>
                </a:solidFill>
              </a:rPr>
              <a:t>дуготрајно хронично запаљење</a:t>
            </a:r>
            <a:endParaRPr lang="ru-RU" sz="2400" dirty="0"/>
          </a:p>
          <a:p>
            <a:pPr marL="0" indent="0">
              <a:buNone/>
            </a:pPr>
            <a:endParaRPr lang="ru-RU" sz="2400" dirty="0"/>
          </a:p>
        </p:txBody>
      </p:sp>
      <p:sp>
        <p:nvSpPr>
          <p:cNvPr id="6" name="object 4"/>
          <p:cNvSpPr/>
          <p:nvPr/>
        </p:nvSpPr>
        <p:spPr>
          <a:xfrm>
            <a:off x="5336875" y="3259352"/>
            <a:ext cx="3717441" cy="3581395"/>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 name="Rectangle 2"/>
          <p:cNvSpPr/>
          <p:nvPr/>
        </p:nvSpPr>
        <p:spPr>
          <a:xfrm>
            <a:off x="228600" y="3124200"/>
            <a:ext cx="4572000" cy="3303468"/>
          </a:xfrm>
          <a:prstGeom prst="rect">
            <a:avLst/>
          </a:prstGeom>
        </p:spPr>
        <p:txBody>
          <a:bodyPr>
            <a:spAutoFit/>
          </a:bodyPr>
          <a:lstStyle/>
          <a:p>
            <a:pPr lvl="0" defTabSz="457207">
              <a:spcBef>
                <a:spcPts val="1000"/>
              </a:spcBef>
              <a:buClr>
                <a:srgbClr val="E3DED1">
                  <a:lumMod val="40000"/>
                  <a:lumOff val="60000"/>
                </a:srgbClr>
              </a:buClr>
              <a:buSzPct val="80000"/>
            </a:pPr>
            <a:r>
              <a:rPr lang="ru-RU" sz="2400" b="1" dirty="0">
                <a:solidFill>
                  <a:srgbClr val="C00000"/>
                </a:solidFill>
                <a:ea typeface="+mj-ea"/>
                <a:cs typeface="+mj-cs"/>
              </a:rPr>
              <a:t>са унутрашњом  ресорпцијом корена доводећи до некрозе пулпе</a:t>
            </a:r>
            <a:r>
              <a:rPr lang="ru-RU" sz="2400" b="1" dirty="0" smtClean="0">
                <a:solidFill>
                  <a:srgbClr val="C00000"/>
                </a:solidFill>
                <a:ea typeface="+mj-ea"/>
                <a:cs typeface="+mj-cs"/>
              </a:rPr>
              <a:t>.</a:t>
            </a:r>
          </a:p>
          <a:p>
            <a:pPr lvl="0" defTabSz="457207">
              <a:spcBef>
                <a:spcPts val="1000"/>
              </a:spcBef>
              <a:buClr>
                <a:srgbClr val="E3DED1">
                  <a:lumMod val="40000"/>
                  <a:lumOff val="60000"/>
                </a:srgbClr>
              </a:buClr>
              <a:buSzPct val="80000"/>
            </a:pPr>
            <a:endParaRPr lang="ru-RU" sz="2400" b="1" dirty="0">
              <a:solidFill>
                <a:srgbClr val="C00000"/>
              </a:solidFill>
              <a:ea typeface="+mj-ea"/>
              <a:cs typeface="+mj-cs"/>
            </a:endParaRPr>
          </a:p>
          <a:p>
            <a:pPr lvl="0" defTabSz="457207">
              <a:spcBef>
                <a:spcPts val="1000"/>
              </a:spcBef>
              <a:buClr>
                <a:srgbClr val="E3DED1">
                  <a:lumMod val="40000"/>
                  <a:lumOff val="60000"/>
                </a:srgbClr>
              </a:buClr>
              <a:buSzPct val="80000"/>
            </a:pPr>
            <a:r>
              <a:rPr lang="ru-RU" sz="2400" dirty="0">
                <a:solidFill>
                  <a:prstClr val="black"/>
                </a:solidFill>
                <a:ea typeface="+mj-ea"/>
                <a:cs typeface="+mj-cs"/>
              </a:rPr>
              <a:t>Могу изазвати јаку реакцију пулпе са  интрапулпним крварењем и  иреверзибилним запаљењем</a:t>
            </a:r>
          </a:p>
        </p:txBody>
      </p:sp>
    </p:spTree>
    <p:extLst>
      <p:ext uri="{BB962C8B-B14F-4D97-AF65-F5344CB8AC3E}">
        <p14:creationId xmlns:p14="http://schemas.microsoft.com/office/powerpoint/2010/main" val="2478004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ОДГОВОР ПУЛПЕ НА ЈАТРОГЕНЕ НАДРАЖАЈЕ</a:t>
            </a:r>
            <a:endParaRPr lang="sr-Cyrl-RS" sz="3600" b="1" dirty="0"/>
          </a:p>
        </p:txBody>
      </p:sp>
      <p:sp>
        <p:nvSpPr>
          <p:cNvPr id="4" name="Content Placeholder 3"/>
          <p:cNvSpPr>
            <a:spLocks noGrp="1"/>
          </p:cNvSpPr>
          <p:nvPr>
            <p:ph idx="1"/>
          </p:nvPr>
        </p:nvSpPr>
        <p:spPr>
          <a:xfrm>
            <a:off x="228600" y="1476730"/>
            <a:ext cx="5715000" cy="5076470"/>
          </a:xfrm>
        </p:spPr>
        <p:txBody>
          <a:bodyPr>
            <a:normAutofit lnSpcReduction="10000"/>
          </a:bodyPr>
          <a:lstStyle/>
          <a:p>
            <a:pPr marL="0" indent="0">
              <a:buNone/>
            </a:pPr>
            <a:r>
              <a:rPr lang="ru-RU" sz="2800" b="1" dirty="0" smtClean="0"/>
              <a:t>ЕНЕРГИЈА ЗРАЧЕЊА</a:t>
            </a:r>
          </a:p>
          <a:p>
            <a:pPr marL="0" indent="0">
              <a:buNone/>
            </a:pPr>
            <a:r>
              <a:rPr lang="ru-RU" sz="2400" dirty="0" smtClean="0"/>
              <a:t>Јонизујуће зрачење може довести до појаве радиационог каријес</a:t>
            </a:r>
            <a:r>
              <a:rPr lang="ru-RU" sz="2400" dirty="0"/>
              <a:t>, </a:t>
            </a:r>
            <a:r>
              <a:rPr lang="ru-RU" sz="2400" dirty="0" smtClean="0"/>
              <a:t>опадања митотске </a:t>
            </a:r>
            <a:r>
              <a:rPr lang="ru-RU" sz="2400" dirty="0"/>
              <a:t>активности ћелија, </a:t>
            </a:r>
            <a:r>
              <a:rPr lang="ru-RU" sz="2400" dirty="0" smtClean="0"/>
              <a:t>успоравања раста </a:t>
            </a:r>
            <a:r>
              <a:rPr lang="ru-RU" sz="2400" dirty="0"/>
              <a:t>вилица и </a:t>
            </a:r>
            <a:r>
              <a:rPr lang="ru-RU" sz="2400" dirty="0" smtClean="0"/>
              <a:t>зуба.</a:t>
            </a:r>
          </a:p>
          <a:p>
            <a:pPr marL="0" indent="0">
              <a:buNone/>
            </a:pPr>
            <a:r>
              <a:rPr lang="ru-RU" sz="2400" dirty="0"/>
              <a:t>Зрачење главе и врата </a:t>
            </a:r>
            <a:r>
              <a:rPr lang="ru-RU" sz="2400" dirty="0" smtClean="0"/>
              <a:t>може </a:t>
            </a:r>
            <a:r>
              <a:rPr lang="ru-RU" sz="2400" dirty="0"/>
              <a:t>оштетити </a:t>
            </a:r>
            <a:r>
              <a:rPr lang="ru-RU" sz="2400" dirty="0" smtClean="0"/>
              <a:t>пулпу. Одонтобласти </a:t>
            </a:r>
            <a:r>
              <a:rPr lang="ru-RU" sz="2400" dirty="0"/>
              <a:t>су </a:t>
            </a:r>
            <a:r>
              <a:rPr lang="ru-RU" sz="2400" dirty="0" smtClean="0"/>
              <a:t>осетљиви на дејство јонизујућих зрака </a:t>
            </a:r>
            <a:r>
              <a:rPr lang="ru-RU" sz="2400" dirty="0"/>
              <a:t>и могу створити </a:t>
            </a:r>
            <a:r>
              <a:rPr lang="ru-RU" sz="2400" dirty="0" smtClean="0"/>
              <a:t>велику </a:t>
            </a:r>
            <a:r>
              <a:rPr lang="ru-RU" sz="2400" dirty="0"/>
              <a:t>количину абнормалног </a:t>
            </a:r>
            <a:r>
              <a:rPr lang="ru-RU" sz="2400" dirty="0" smtClean="0"/>
              <a:t>дентина</a:t>
            </a:r>
            <a:r>
              <a:rPr lang="ru-RU" sz="2400" dirty="0"/>
              <a:t>, може доћи до </a:t>
            </a:r>
            <a:r>
              <a:rPr lang="ru-RU" sz="2400" dirty="0" smtClean="0"/>
              <a:t>циркуларних </a:t>
            </a:r>
            <a:r>
              <a:rPr lang="ru-RU" sz="2400" dirty="0"/>
              <a:t>поремећаја и </a:t>
            </a:r>
            <a:r>
              <a:rPr lang="ru-RU" sz="2400" dirty="0" smtClean="0"/>
              <a:t>последичног запаљења пулпе.</a:t>
            </a:r>
            <a:endParaRPr lang="ru-RU" sz="2400" dirty="0"/>
          </a:p>
          <a:p>
            <a:pPr marL="0" indent="0">
              <a:buNone/>
            </a:pPr>
            <a:r>
              <a:rPr lang="ru-RU" sz="2400" dirty="0" smtClean="0"/>
              <a:t>Зрачење остварује утицај и </a:t>
            </a:r>
            <a:r>
              <a:rPr lang="ru-RU" sz="2400" dirty="0"/>
              <a:t>на </a:t>
            </a:r>
            <a:r>
              <a:rPr lang="ru-RU" sz="2400" dirty="0" smtClean="0"/>
              <a:t>пљувачне жлезде смањујући лучење пљувачке</a:t>
            </a:r>
            <a:r>
              <a:rPr lang="ru-RU" sz="2400" dirty="0"/>
              <a:t>.</a:t>
            </a:r>
          </a:p>
        </p:txBody>
      </p:sp>
      <p:pic>
        <p:nvPicPr>
          <p:cNvPr id="14338" name="Picture 2" descr="Rezultat slika za radiation carie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96000" y="1828800"/>
            <a:ext cx="2781300" cy="1847851"/>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Rezultat slika za radiation carie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57900" y="4069245"/>
            <a:ext cx="2857500" cy="18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8407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ОДГОВОР ПУЛПЕ НА ЈАТРОГЕНЕ НАДРАЖАЈЕ</a:t>
            </a:r>
            <a:endParaRPr lang="sr-Cyrl-RS" sz="3600" b="1" dirty="0"/>
          </a:p>
        </p:txBody>
      </p:sp>
      <p:sp>
        <p:nvSpPr>
          <p:cNvPr id="4" name="Content Placeholder 3"/>
          <p:cNvSpPr>
            <a:spLocks noGrp="1"/>
          </p:cNvSpPr>
          <p:nvPr>
            <p:ph idx="1"/>
          </p:nvPr>
        </p:nvSpPr>
        <p:spPr>
          <a:xfrm>
            <a:off x="228600" y="1476730"/>
            <a:ext cx="5715000" cy="5076470"/>
          </a:xfrm>
        </p:spPr>
        <p:txBody>
          <a:bodyPr>
            <a:normAutofit lnSpcReduction="10000"/>
          </a:bodyPr>
          <a:lstStyle/>
          <a:p>
            <a:pPr marL="0" indent="0">
              <a:buNone/>
            </a:pPr>
            <a:r>
              <a:rPr lang="ru-RU" sz="2800" b="1" dirty="0" smtClean="0"/>
              <a:t>ЕНЕРГИЈА ЗРАЧЕЊА</a:t>
            </a:r>
          </a:p>
          <a:p>
            <a:pPr marL="0" indent="0">
              <a:buNone/>
            </a:pPr>
            <a:r>
              <a:rPr lang="ru-RU" sz="2400" dirty="0" smtClean="0"/>
              <a:t>Јонизујуће зрачење може довести до појаве радиационог каријес</a:t>
            </a:r>
            <a:r>
              <a:rPr lang="ru-RU" sz="2400" dirty="0"/>
              <a:t>, </a:t>
            </a:r>
            <a:r>
              <a:rPr lang="ru-RU" sz="2400" dirty="0" smtClean="0"/>
              <a:t>опадања митотске </a:t>
            </a:r>
            <a:r>
              <a:rPr lang="ru-RU" sz="2400" dirty="0"/>
              <a:t>активности ћелија, </a:t>
            </a:r>
            <a:r>
              <a:rPr lang="ru-RU" sz="2400" dirty="0" smtClean="0"/>
              <a:t>успоравања раста </a:t>
            </a:r>
            <a:r>
              <a:rPr lang="ru-RU" sz="2400" dirty="0"/>
              <a:t>вилица и </a:t>
            </a:r>
            <a:r>
              <a:rPr lang="ru-RU" sz="2400" dirty="0" smtClean="0"/>
              <a:t>зуба.</a:t>
            </a:r>
          </a:p>
          <a:p>
            <a:pPr marL="0" indent="0">
              <a:buNone/>
            </a:pPr>
            <a:r>
              <a:rPr lang="ru-RU" sz="2400" dirty="0"/>
              <a:t>Зрачење главе и врата </a:t>
            </a:r>
            <a:r>
              <a:rPr lang="ru-RU" sz="2400" dirty="0" smtClean="0"/>
              <a:t>може </a:t>
            </a:r>
            <a:r>
              <a:rPr lang="ru-RU" sz="2400" dirty="0"/>
              <a:t>оштетити </a:t>
            </a:r>
            <a:r>
              <a:rPr lang="ru-RU" sz="2400" dirty="0" smtClean="0"/>
              <a:t>пулпу. Одонтобласти </a:t>
            </a:r>
            <a:r>
              <a:rPr lang="ru-RU" sz="2400" dirty="0"/>
              <a:t>су </a:t>
            </a:r>
            <a:r>
              <a:rPr lang="ru-RU" sz="2400" dirty="0" smtClean="0"/>
              <a:t>осетљиви на дејство јонизујућих зрака </a:t>
            </a:r>
            <a:r>
              <a:rPr lang="ru-RU" sz="2400" dirty="0"/>
              <a:t>и могу створити </a:t>
            </a:r>
            <a:r>
              <a:rPr lang="ru-RU" sz="2400" dirty="0" smtClean="0"/>
              <a:t>велику </a:t>
            </a:r>
            <a:r>
              <a:rPr lang="ru-RU" sz="2400" dirty="0"/>
              <a:t>количину абнормалног </a:t>
            </a:r>
            <a:r>
              <a:rPr lang="ru-RU" sz="2400" dirty="0" smtClean="0"/>
              <a:t>дентина</a:t>
            </a:r>
            <a:r>
              <a:rPr lang="ru-RU" sz="2400" dirty="0"/>
              <a:t>, може доћи до </a:t>
            </a:r>
            <a:r>
              <a:rPr lang="ru-RU" sz="2400" dirty="0" smtClean="0"/>
              <a:t>циркуларних </a:t>
            </a:r>
            <a:r>
              <a:rPr lang="ru-RU" sz="2400" dirty="0"/>
              <a:t>поремећаја и </a:t>
            </a:r>
            <a:r>
              <a:rPr lang="ru-RU" sz="2400" dirty="0" smtClean="0"/>
              <a:t>последичног запаљења пулпе.</a:t>
            </a:r>
            <a:endParaRPr lang="ru-RU" sz="2400" dirty="0"/>
          </a:p>
          <a:p>
            <a:pPr marL="0" indent="0">
              <a:buNone/>
            </a:pPr>
            <a:r>
              <a:rPr lang="ru-RU" sz="2400" dirty="0" smtClean="0"/>
              <a:t>Зрачење остварује утицај и </a:t>
            </a:r>
            <a:r>
              <a:rPr lang="ru-RU" sz="2400" dirty="0"/>
              <a:t>на </a:t>
            </a:r>
            <a:r>
              <a:rPr lang="ru-RU" sz="2400" dirty="0" smtClean="0"/>
              <a:t>пљувачне жлезде смањујући лучење пљувачке</a:t>
            </a:r>
            <a:r>
              <a:rPr lang="ru-RU" sz="2400" dirty="0"/>
              <a:t>.</a:t>
            </a:r>
          </a:p>
        </p:txBody>
      </p:sp>
      <p:pic>
        <p:nvPicPr>
          <p:cNvPr id="14338" name="Picture 2" descr="Rezultat slika za radiation carie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96000" y="1828800"/>
            <a:ext cx="2781300" cy="1847851"/>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Rezultat slika za radiation carie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57900" y="4069245"/>
            <a:ext cx="2857500" cy="18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4378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ОДГОВОР ПУЛПЕ НА ЈАТРОГЕНЕ НАДРАЖАЈЕ</a:t>
            </a:r>
            <a:endParaRPr lang="sr-Cyrl-RS" sz="3600" b="1" dirty="0"/>
          </a:p>
        </p:txBody>
      </p:sp>
      <p:sp>
        <p:nvSpPr>
          <p:cNvPr id="4" name="Content Placeholder 3"/>
          <p:cNvSpPr>
            <a:spLocks noGrp="1"/>
          </p:cNvSpPr>
          <p:nvPr>
            <p:ph idx="1"/>
          </p:nvPr>
        </p:nvSpPr>
        <p:spPr>
          <a:xfrm>
            <a:off x="228600" y="1219200"/>
            <a:ext cx="7008963" cy="5334000"/>
          </a:xfrm>
        </p:spPr>
        <p:txBody>
          <a:bodyPr>
            <a:normAutofit/>
          </a:bodyPr>
          <a:lstStyle/>
          <a:p>
            <a:pPr marL="0" indent="0">
              <a:buNone/>
            </a:pPr>
            <a:r>
              <a:rPr lang="sr-Cyrl-RS" sz="2800" b="1" dirty="0" smtClean="0"/>
              <a:t>ОРТОДОНТСКА ПОМЕРАЊА</a:t>
            </a:r>
            <a:endParaRPr lang="ru-RU" sz="2800" b="1" dirty="0" smtClean="0"/>
          </a:p>
          <a:p>
            <a:pPr marL="0" indent="0">
              <a:buNone/>
            </a:pPr>
            <a:r>
              <a:rPr lang="ru-RU" sz="2200" dirty="0" smtClean="0"/>
              <a:t>Под дејством сила вуче ортодонтских апарата може доћи до иреверзибилних промена у виду </a:t>
            </a:r>
            <a:r>
              <a:rPr lang="ru-RU" sz="2200" b="1" dirty="0" smtClean="0">
                <a:solidFill>
                  <a:srgbClr val="C00000"/>
                </a:solidFill>
              </a:rPr>
              <a:t>екстерних или интерних реорпција корена.</a:t>
            </a:r>
          </a:p>
          <a:p>
            <a:pPr marL="0" indent="0">
              <a:buNone/>
            </a:pPr>
            <a:r>
              <a:rPr lang="ru-RU" sz="2200" dirty="0"/>
              <a:t>Може доћи до </a:t>
            </a:r>
            <a:r>
              <a:rPr lang="ru-RU" sz="2200" dirty="0" smtClean="0"/>
              <a:t>нагњечења </a:t>
            </a:r>
            <a:r>
              <a:rPr lang="ru-RU" sz="2200" dirty="0"/>
              <a:t>или </a:t>
            </a:r>
            <a:r>
              <a:rPr lang="ru-RU" sz="2200" dirty="0" smtClean="0"/>
              <a:t>прекида крвних судова </a:t>
            </a:r>
            <a:r>
              <a:rPr lang="ru-RU" sz="2200" dirty="0"/>
              <a:t>што доводи до </a:t>
            </a:r>
            <a:r>
              <a:rPr lang="ru-RU" sz="2200" dirty="0" smtClean="0"/>
              <a:t>циркулаторних </a:t>
            </a:r>
            <a:r>
              <a:rPr lang="ru-RU" sz="2200" dirty="0"/>
              <a:t>промена </a:t>
            </a:r>
            <a:r>
              <a:rPr lang="ru-RU" sz="2200" dirty="0" smtClean="0"/>
              <a:t>или некрозе.</a:t>
            </a:r>
            <a:endParaRPr lang="ru-RU" sz="2200" dirty="0"/>
          </a:p>
          <a:p>
            <a:pPr marL="0" indent="0">
              <a:buNone/>
            </a:pPr>
            <a:r>
              <a:rPr lang="ru-RU" sz="2200" dirty="0"/>
              <a:t>Може доћи до хипо или </a:t>
            </a:r>
            <a:r>
              <a:rPr lang="ru-RU" sz="2200" dirty="0" smtClean="0"/>
              <a:t>хиперсензитивности  </a:t>
            </a:r>
            <a:r>
              <a:rPr lang="ru-RU" sz="2200" dirty="0"/>
              <a:t>дентина (до повећања или  смањења прага </a:t>
            </a:r>
            <a:r>
              <a:rPr lang="ru-RU" sz="2200" dirty="0" smtClean="0"/>
              <a:t>надражаја), које су најчешће реверзибилног  карактера.</a:t>
            </a:r>
            <a:endParaRPr lang="ru-RU" sz="2200" dirty="0"/>
          </a:p>
        </p:txBody>
      </p:sp>
      <p:pic>
        <p:nvPicPr>
          <p:cNvPr id="17410" name="Picture 2" descr="Rezultat slika za orthodontic resorpti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43200" y="4792058"/>
            <a:ext cx="5900737" cy="19531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883060" y="6098838"/>
            <a:ext cx="1099468" cy="646331"/>
          </a:xfrm>
          <a:prstGeom prst="rect">
            <a:avLst/>
          </a:prstGeom>
          <a:noFill/>
        </p:spPr>
        <p:txBody>
          <a:bodyPr wrap="none" rtlCol="0">
            <a:spAutoFit/>
          </a:bodyPr>
          <a:lstStyle/>
          <a:p>
            <a:pPr algn="ctr"/>
            <a:r>
              <a:rPr lang="sr-Cyrl-RS" dirty="0" smtClean="0">
                <a:solidFill>
                  <a:schemeClr val="bg1"/>
                </a:solidFill>
              </a:rPr>
              <a:t>Пре</a:t>
            </a:r>
          </a:p>
          <a:p>
            <a:pPr algn="ctr"/>
            <a:r>
              <a:rPr lang="sr-Cyrl-RS" dirty="0" smtClean="0">
                <a:solidFill>
                  <a:schemeClr val="bg1"/>
                </a:solidFill>
              </a:rPr>
              <a:t>третмана</a:t>
            </a:r>
            <a:endParaRPr lang="sr-Latn-RS" dirty="0">
              <a:solidFill>
                <a:schemeClr val="bg1"/>
              </a:solidFill>
            </a:endParaRPr>
          </a:p>
        </p:txBody>
      </p:sp>
      <p:sp>
        <p:nvSpPr>
          <p:cNvPr id="8" name="TextBox 7"/>
          <p:cNvSpPr txBox="1"/>
          <p:nvPr/>
        </p:nvSpPr>
        <p:spPr>
          <a:xfrm>
            <a:off x="4493012" y="6096000"/>
            <a:ext cx="1039708" cy="646331"/>
          </a:xfrm>
          <a:prstGeom prst="rect">
            <a:avLst/>
          </a:prstGeom>
          <a:noFill/>
        </p:spPr>
        <p:txBody>
          <a:bodyPr wrap="none" rtlCol="0">
            <a:spAutoFit/>
          </a:bodyPr>
          <a:lstStyle/>
          <a:p>
            <a:pPr algn="ctr"/>
            <a:r>
              <a:rPr lang="sr-Cyrl-RS" dirty="0" smtClean="0">
                <a:solidFill>
                  <a:schemeClr val="bg1"/>
                </a:solidFill>
              </a:rPr>
              <a:t>Након</a:t>
            </a:r>
          </a:p>
          <a:p>
            <a:pPr algn="ctr"/>
            <a:r>
              <a:rPr lang="sr-Cyrl-RS" dirty="0" smtClean="0">
                <a:solidFill>
                  <a:schemeClr val="bg1"/>
                </a:solidFill>
              </a:rPr>
              <a:t>2 године</a:t>
            </a:r>
            <a:endParaRPr lang="sr-Latn-RS" dirty="0">
              <a:solidFill>
                <a:schemeClr val="bg1"/>
              </a:solidFill>
            </a:endParaRPr>
          </a:p>
        </p:txBody>
      </p:sp>
      <p:sp>
        <p:nvSpPr>
          <p:cNvPr id="9" name="TextBox 8"/>
          <p:cNvSpPr txBox="1"/>
          <p:nvPr/>
        </p:nvSpPr>
        <p:spPr>
          <a:xfrm>
            <a:off x="5896896" y="6096000"/>
            <a:ext cx="1034899" cy="646331"/>
          </a:xfrm>
          <a:prstGeom prst="rect">
            <a:avLst/>
          </a:prstGeom>
          <a:noFill/>
        </p:spPr>
        <p:txBody>
          <a:bodyPr wrap="none" rtlCol="0">
            <a:spAutoFit/>
          </a:bodyPr>
          <a:lstStyle/>
          <a:p>
            <a:pPr algn="ctr"/>
            <a:r>
              <a:rPr lang="sr-Cyrl-RS" dirty="0" smtClean="0">
                <a:solidFill>
                  <a:schemeClr val="bg1"/>
                </a:solidFill>
              </a:rPr>
              <a:t>Након</a:t>
            </a:r>
          </a:p>
          <a:p>
            <a:pPr algn="ctr"/>
            <a:r>
              <a:rPr lang="sr-Cyrl-RS" dirty="0" smtClean="0">
                <a:solidFill>
                  <a:schemeClr val="bg1"/>
                </a:solidFill>
              </a:rPr>
              <a:t>5 година</a:t>
            </a:r>
            <a:endParaRPr lang="sr-Latn-RS" dirty="0">
              <a:solidFill>
                <a:schemeClr val="bg1"/>
              </a:solidFill>
            </a:endParaRPr>
          </a:p>
        </p:txBody>
      </p:sp>
      <p:sp>
        <p:nvSpPr>
          <p:cNvPr id="10" name="TextBox 9"/>
          <p:cNvSpPr txBox="1"/>
          <p:nvPr/>
        </p:nvSpPr>
        <p:spPr>
          <a:xfrm>
            <a:off x="7423300" y="6096000"/>
            <a:ext cx="1034900" cy="646331"/>
          </a:xfrm>
          <a:prstGeom prst="rect">
            <a:avLst/>
          </a:prstGeom>
          <a:noFill/>
        </p:spPr>
        <p:txBody>
          <a:bodyPr wrap="none" rtlCol="0">
            <a:spAutoFit/>
          </a:bodyPr>
          <a:lstStyle/>
          <a:p>
            <a:pPr algn="ctr"/>
            <a:r>
              <a:rPr lang="sr-Cyrl-RS" dirty="0" smtClean="0">
                <a:solidFill>
                  <a:schemeClr val="bg1"/>
                </a:solidFill>
              </a:rPr>
              <a:t>Након</a:t>
            </a:r>
          </a:p>
          <a:p>
            <a:pPr algn="ctr"/>
            <a:r>
              <a:rPr lang="sr-Cyrl-RS" dirty="0">
                <a:solidFill>
                  <a:schemeClr val="bg1"/>
                </a:solidFill>
              </a:rPr>
              <a:t>8</a:t>
            </a:r>
            <a:r>
              <a:rPr lang="sr-Cyrl-RS" dirty="0" smtClean="0">
                <a:solidFill>
                  <a:schemeClr val="bg1"/>
                </a:solidFill>
              </a:rPr>
              <a:t> година</a:t>
            </a:r>
            <a:endParaRPr lang="sr-Latn-RS" dirty="0">
              <a:solidFill>
                <a:schemeClr val="bg1"/>
              </a:solidFill>
            </a:endParaRPr>
          </a:p>
        </p:txBody>
      </p:sp>
      <p:sp>
        <p:nvSpPr>
          <p:cNvPr id="11" name="object 5"/>
          <p:cNvSpPr/>
          <p:nvPr/>
        </p:nvSpPr>
        <p:spPr>
          <a:xfrm>
            <a:off x="7237563" y="1768065"/>
            <a:ext cx="1675562" cy="2680899"/>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10220840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КОНДЕНЗИРАЈУЋИ ОСТИТИС </a:t>
            </a:r>
            <a:endParaRPr lang="sr-Cyrl-RS" sz="3600" b="1" dirty="0"/>
          </a:p>
        </p:txBody>
      </p:sp>
      <p:sp>
        <p:nvSpPr>
          <p:cNvPr id="4" name="Content Placeholder 3"/>
          <p:cNvSpPr>
            <a:spLocks noGrp="1"/>
          </p:cNvSpPr>
          <p:nvPr>
            <p:ph idx="1"/>
          </p:nvPr>
        </p:nvSpPr>
        <p:spPr>
          <a:xfrm>
            <a:off x="228600" y="1476730"/>
            <a:ext cx="5486400" cy="5076470"/>
          </a:xfrm>
        </p:spPr>
        <p:txBody>
          <a:bodyPr>
            <a:normAutofit/>
          </a:bodyPr>
          <a:lstStyle/>
          <a:p>
            <a:pPr marL="0" indent="0">
              <a:buNone/>
            </a:pPr>
            <a:r>
              <a:rPr lang="ru-RU" sz="2200" dirty="0" smtClean="0"/>
              <a:t>Представља локализовану </a:t>
            </a:r>
            <a:r>
              <a:rPr lang="ru-RU" sz="2200" dirty="0"/>
              <a:t>реакцију кости на запаљенске  надражаје ниског </a:t>
            </a:r>
            <a:r>
              <a:rPr lang="ru-RU" sz="2200" dirty="0" smtClean="0"/>
              <a:t>интензитета.</a:t>
            </a:r>
          </a:p>
          <a:p>
            <a:pPr marL="0" indent="0">
              <a:buNone/>
            </a:pPr>
            <a:r>
              <a:rPr lang="ru-RU" sz="2200" dirty="0"/>
              <a:t>Јавља се </a:t>
            </a:r>
            <a:r>
              <a:rPr lang="ru-RU" sz="2200" b="1" dirty="0">
                <a:solidFill>
                  <a:srgbClr val="C00000"/>
                </a:solidFill>
              </a:rPr>
              <a:t>хиперпродукција кости </a:t>
            </a:r>
            <a:r>
              <a:rPr lang="ru-RU" sz="2200" b="1" dirty="0" smtClean="0">
                <a:solidFill>
                  <a:srgbClr val="C00000"/>
                </a:solidFill>
              </a:rPr>
              <a:t>у </a:t>
            </a:r>
            <a:r>
              <a:rPr lang="ru-RU" sz="2200" b="1" dirty="0">
                <a:solidFill>
                  <a:srgbClr val="C00000"/>
                </a:solidFill>
              </a:rPr>
              <a:t>периапексу </a:t>
            </a:r>
            <a:r>
              <a:rPr lang="ru-RU" sz="2200" dirty="0"/>
              <a:t>око </a:t>
            </a:r>
            <a:r>
              <a:rPr lang="ru-RU" sz="2200" dirty="0" smtClean="0"/>
              <a:t>врхова коренова, </a:t>
            </a:r>
            <a:r>
              <a:rPr lang="ru-RU" sz="2200" dirty="0"/>
              <a:t>најчешће </a:t>
            </a:r>
            <a:r>
              <a:rPr lang="ru-RU" sz="2200" b="1" dirty="0" smtClean="0">
                <a:solidFill>
                  <a:srgbClr val="002060"/>
                </a:solidFill>
              </a:rPr>
              <a:t>мандибуларних </a:t>
            </a:r>
            <a:r>
              <a:rPr lang="ru-RU" sz="2200" b="1" dirty="0">
                <a:solidFill>
                  <a:srgbClr val="002060"/>
                </a:solidFill>
              </a:rPr>
              <a:t>молара и </a:t>
            </a:r>
            <a:r>
              <a:rPr lang="ru-RU" sz="2200" b="1" dirty="0" smtClean="0">
                <a:solidFill>
                  <a:srgbClr val="002060"/>
                </a:solidFill>
              </a:rPr>
              <a:t>премолара </a:t>
            </a:r>
            <a:r>
              <a:rPr lang="ru-RU" sz="2200" dirty="0"/>
              <a:t>са дуготрајним  хроничним </a:t>
            </a:r>
            <a:r>
              <a:rPr lang="ru-RU" sz="2200" dirty="0" smtClean="0"/>
              <a:t>пулпитисом.</a:t>
            </a:r>
            <a:endParaRPr lang="ru-RU" sz="2200" dirty="0"/>
          </a:p>
          <a:p>
            <a:pPr marL="0" indent="0">
              <a:buNone/>
            </a:pPr>
            <a:r>
              <a:rPr lang="ru-RU" sz="2200" dirty="0"/>
              <a:t>Пулпа је хронично запаљена </a:t>
            </a:r>
            <a:r>
              <a:rPr lang="ru-RU" sz="2200" dirty="0" smtClean="0"/>
              <a:t>и временом </a:t>
            </a:r>
            <a:r>
              <a:rPr lang="ru-RU" sz="2200" dirty="0"/>
              <a:t>може да постане  </a:t>
            </a:r>
            <a:r>
              <a:rPr lang="ru-RU" sz="2200" dirty="0" smtClean="0"/>
              <a:t>некротична.</a:t>
            </a:r>
            <a:endParaRPr lang="ru-RU" sz="2200" dirty="0"/>
          </a:p>
          <a:p>
            <a:pPr marL="0" indent="0">
              <a:buNone/>
            </a:pPr>
            <a:r>
              <a:rPr lang="ru-RU" sz="2200" dirty="0" smtClean="0"/>
              <a:t>Кондензирајући оститис може </a:t>
            </a:r>
            <a:r>
              <a:rPr lang="ru-RU" sz="2200" dirty="0"/>
              <a:t>и не мора да се повуче </a:t>
            </a:r>
            <a:r>
              <a:rPr lang="ru-RU" sz="2200" dirty="0" smtClean="0"/>
              <a:t>после </a:t>
            </a:r>
            <a:r>
              <a:rPr lang="ru-RU" sz="2200" dirty="0"/>
              <a:t>ендодонтског лечења или </a:t>
            </a:r>
            <a:r>
              <a:rPr lang="ru-RU" sz="2200" dirty="0" smtClean="0"/>
              <a:t>чак вађења зуба.</a:t>
            </a:r>
            <a:endParaRPr lang="ru-RU" sz="2200" dirty="0"/>
          </a:p>
          <a:p>
            <a:pPr marL="0" indent="0">
              <a:buNone/>
            </a:pPr>
            <a:endParaRPr lang="ru-RU" sz="2200" dirty="0" smtClean="0"/>
          </a:p>
          <a:p>
            <a:pPr marL="0" indent="0">
              <a:buNone/>
            </a:pPr>
            <a:endParaRPr lang="ru-RU" sz="2200" dirty="0"/>
          </a:p>
        </p:txBody>
      </p:sp>
      <p:pic>
        <p:nvPicPr>
          <p:cNvPr id="19458" name="Picture 2" descr="Rezultat slika za condensing osteiti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40392" y="1567573"/>
            <a:ext cx="2898807" cy="2166228"/>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Rezultat slika za condensing osteiti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33402" y="3850523"/>
            <a:ext cx="2900046" cy="2093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78003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marL="0" indent="0">
              <a:buNone/>
            </a:pPr>
            <a:r>
              <a:rPr lang="sr-Cyrl-RS" sz="3600" b="1" dirty="0" smtClean="0">
                <a:solidFill>
                  <a:srgbClr val="002060"/>
                </a:solidFill>
              </a:rPr>
              <a:t>ХВАЛА НА ПАЖЊИ</a:t>
            </a:r>
            <a:endParaRPr lang="sr-Latn-RS" sz="3600" b="1" dirty="0">
              <a:solidFill>
                <a:srgbClr val="002060"/>
              </a:solidFill>
            </a:endParaRPr>
          </a:p>
        </p:txBody>
      </p:sp>
    </p:spTree>
    <p:extLst>
      <p:ext uri="{BB962C8B-B14F-4D97-AF65-F5344CB8AC3E}">
        <p14:creationId xmlns:p14="http://schemas.microsoft.com/office/powerpoint/2010/main" val="62627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b="1" dirty="0" smtClean="0"/>
              <a:t>ЗАПАЉЕЊЕ ПУЛПЕ</a:t>
            </a:r>
            <a:endParaRPr lang="sr-Cyrl-RS" b="1" dirty="0"/>
          </a:p>
        </p:txBody>
      </p:sp>
      <p:sp>
        <p:nvSpPr>
          <p:cNvPr id="4" name="Content Placeholder 3"/>
          <p:cNvSpPr>
            <a:spLocks noGrp="1"/>
          </p:cNvSpPr>
          <p:nvPr>
            <p:ph idx="1"/>
          </p:nvPr>
        </p:nvSpPr>
        <p:spPr>
          <a:xfrm>
            <a:off x="228601" y="1143000"/>
            <a:ext cx="6934200" cy="5105400"/>
          </a:xfrm>
        </p:spPr>
        <p:txBody>
          <a:bodyPr>
            <a:normAutofit fontScale="92500" lnSpcReduction="10000"/>
          </a:bodyPr>
          <a:lstStyle/>
          <a:p>
            <a:pPr marL="0" indent="0">
              <a:buNone/>
            </a:pPr>
            <a:r>
              <a:rPr lang="ru-RU" sz="2400" b="1" dirty="0" smtClean="0">
                <a:solidFill>
                  <a:srgbClr val="C00000"/>
                </a:solidFill>
              </a:rPr>
              <a:t>Класично објашњење запалења пулпе</a:t>
            </a:r>
            <a:r>
              <a:rPr lang="sr-Latn-RS" sz="2400" b="1" dirty="0" smtClean="0">
                <a:solidFill>
                  <a:srgbClr val="C00000"/>
                </a:solidFill>
              </a:rPr>
              <a:t> </a:t>
            </a:r>
            <a:r>
              <a:rPr lang="ru-RU" sz="2400" dirty="0" smtClean="0"/>
              <a:t>придаје велики значај њеном анатомском</a:t>
            </a:r>
            <a:r>
              <a:rPr lang="sr-Latn-RS" sz="2400" dirty="0" smtClean="0"/>
              <a:t> </a:t>
            </a:r>
            <a:r>
              <a:rPr lang="ru-RU" sz="2400" dirty="0" smtClean="0"/>
              <a:t>окружењу</a:t>
            </a:r>
            <a:r>
              <a:rPr lang="sr-Latn-RS" sz="2400" dirty="0" smtClean="0"/>
              <a:t> </a:t>
            </a:r>
            <a:r>
              <a:rPr lang="ru-RU" sz="2400" dirty="0" smtClean="0"/>
              <a:t>и као резултат повећања ткивног</a:t>
            </a:r>
            <a:r>
              <a:rPr lang="sr-Latn-RS" sz="2400" dirty="0" smtClean="0"/>
              <a:t> </a:t>
            </a:r>
            <a:r>
              <a:rPr lang="ru-RU" sz="2400" dirty="0"/>
              <a:t>притиска </a:t>
            </a:r>
            <a:r>
              <a:rPr lang="ru-RU" sz="2400" dirty="0" smtClean="0"/>
              <a:t>по</a:t>
            </a:r>
            <a:r>
              <a:rPr lang="sr-Latn-RS" sz="2400" dirty="0" smtClean="0"/>
              <a:t> </a:t>
            </a:r>
            <a:r>
              <a:rPr lang="ru-RU" sz="2400" dirty="0" smtClean="0"/>
              <a:t>њему </a:t>
            </a:r>
            <a:r>
              <a:rPr lang="ru-RU" sz="2400" dirty="0"/>
              <a:t>долази до притиска крвних </a:t>
            </a:r>
            <a:r>
              <a:rPr lang="ru-RU" sz="2400" dirty="0" smtClean="0"/>
              <a:t>судова</a:t>
            </a:r>
            <a:r>
              <a:rPr lang="ru-RU" sz="2400" dirty="0"/>
              <a:t>, до застоја циркулације крви,  исхемије и </a:t>
            </a:r>
            <a:r>
              <a:rPr lang="ru-RU" sz="2400" dirty="0" smtClean="0"/>
              <a:t>некрозе</a:t>
            </a:r>
            <a:r>
              <a:rPr lang="sr-Latn-RS" sz="2400" dirty="0" smtClean="0"/>
              <a:t>.</a:t>
            </a:r>
            <a:endParaRPr lang="ru-RU" sz="2400" dirty="0"/>
          </a:p>
          <a:p>
            <a:pPr marL="0" indent="0">
              <a:buNone/>
            </a:pPr>
            <a:r>
              <a:rPr lang="ru-RU" sz="2400" b="1" dirty="0">
                <a:solidFill>
                  <a:srgbClr val="002060"/>
                </a:solidFill>
              </a:rPr>
              <a:t>Дуго је </a:t>
            </a:r>
            <a:r>
              <a:rPr lang="ru-RU" sz="2400" b="1" dirty="0" smtClean="0">
                <a:solidFill>
                  <a:srgbClr val="002060"/>
                </a:solidFill>
              </a:rPr>
              <a:t>треба</a:t>
            </a:r>
            <a:r>
              <a:rPr lang="sr-Cyrl-RS" sz="2400" b="1" dirty="0" smtClean="0">
                <a:solidFill>
                  <a:srgbClr val="002060"/>
                </a:solidFill>
              </a:rPr>
              <a:t>л</a:t>
            </a:r>
            <a:r>
              <a:rPr lang="ru-RU" sz="2400" b="1" dirty="0" smtClean="0">
                <a:solidFill>
                  <a:srgbClr val="002060"/>
                </a:solidFill>
              </a:rPr>
              <a:t>о </a:t>
            </a:r>
            <a:r>
              <a:rPr lang="ru-RU" sz="2400" b="1" dirty="0">
                <a:solidFill>
                  <a:srgbClr val="002060"/>
                </a:solidFill>
              </a:rPr>
              <a:t>да се прихвати да је повећање </a:t>
            </a:r>
            <a:r>
              <a:rPr lang="ru-RU" sz="2400" b="1" dirty="0" smtClean="0">
                <a:solidFill>
                  <a:srgbClr val="002060"/>
                </a:solidFill>
              </a:rPr>
              <a:t>крвног притиска и стварање едема </a:t>
            </a:r>
            <a:r>
              <a:rPr lang="ru-RU" sz="2400" b="1" dirty="0">
                <a:solidFill>
                  <a:srgbClr val="002060"/>
                </a:solidFill>
              </a:rPr>
              <a:t>компатибилно са </a:t>
            </a:r>
            <a:r>
              <a:rPr lang="ru-RU" sz="2400" b="1" dirty="0" smtClean="0">
                <a:solidFill>
                  <a:srgbClr val="002060"/>
                </a:solidFill>
              </a:rPr>
              <a:t>очувањем </a:t>
            </a:r>
            <a:r>
              <a:rPr lang="ru-RU" sz="2400" b="1" dirty="0">
                <a:solidFill>
                  <a:srgbClr val="002060"/>
                </a:solidFill>
              </a:rPr>
              <a:t>виталитета </a:t>
            </a:r>
            <a:r>
              <a:rPr lang="ru-RU" sz="2400" b="1" dirty="0" smtClean="0">
                <a:solidFill>
                  <a:srgbClr val="002060"/>
                </a:solidFill>
              </a:rPr>
              <a:t>пулпе.</a:t>
            </a:r>
            <a:endParaRPr lang="ru-RU" sz="2400" b="1" dirty="0">
              <a:solidFill>
                <a:srgbClr val="002060"/>
              </a:solidFill>
            </a:endParaRPr>
          </a:p>
          <a:p>
            <a:pPr marL="0" indent="0">
              <a:buNone/>
            </a:pPr>
            <a:r>
              <a:rPr lang="ru-RU" sz="2400" b="1" dirty="0">
                <a:solidFill>
                  <a:srgbClr val="002060"/>
                </a:solidFill>
              </a:rPr>
              <a:t>Савремена истраживања</a:t>
            </a:r>
            <a:r>
              <a:rPr lang="ru-RU" sz="2400" dirty="0"/>
              <a:t> показују да </a:t>
            </a:r>
            <a:r>
              <a:rPr lang="ru-RU" sz="2400" dirty="0" smtClean="0"/>
              <a:t>повећани </a:t>
            </a:r>
            <a:r>
              <a:rPr lang="ru-RU" sz="2400" dirty="0"/>
              <a:t>притисак у једном делу пулпе не </a:t>
            </a:r>
            <a:r>
              <a:rPr lang="ru-RU" sz="2400" dirty="0" smtClean="0"/>
              <a:t>доводи </a:t>
            </a:r>
            <a:r>
              <a:rPr lang="ru-RU" sz="2400" dirty="0"/>
              <a:t>до повећања притиска у целој </a:t>
            </a:r>
            <a:r>
              <a:rPr lang="ru-RU" sz="2400" dirty="0" smtClean="0"/>
              <a:t>пулпи.</a:t>
            </a:r>
            <a:endParaRPr lang="ru-RU" sz="2400" dirty="0"/>
          </a:p>
          <a:p>
            <a:pPr marL="0" indent="0">
              <a:buNone/>
            </a:pPr>
            <a:r>
              <a:rPr lang="ru-RU" sz="2400" b="1" dirty="0"/>
              <a:t>Не долази до едема целе пулпе </a:t>
            </a:r>
            <a:r>
              <a:rPr lang="ru-RU" sz="2400" dirty="0"/>
              <a:t>јер се из </a:t>
            </a:r>
            <a:r>
              <a:rPr lang="ru-RU" sz="2400" dirty="0" smtClean="0"/>
              <a:t>области запаљења </a:t>
            </a:r>
            <a:r>
              <a:rPr lang="ru-RU" sz="2400" dirty="0"/>
              <a:t>течност дренира лимфним </a:t>
            </a:r>
            <a:r>
              <a:rPr lang="ru-RU" sz="2400" dirty="0" smtClean="0"/>
              <a:t>судовима </a:t>
            </a:r>
            <a:r>
              <a:rPr lang="ru-RU" sz="2400" dirty="0"/>
              <a:t>и апсорционом мрежом капилара </a:t>
            </a:r>
            <a:r>
              <a:rPr lang="ru-RU" sz="2400" dirty="0" smtClean="0"/>
              <a:t>неупаљеног </a:t>
            </a:r>
            <a:r>
              <a:rPr lang="ru-RU" sz="2400" dirty="0"/>
              <a:t>ткива поред дела пулпе које је у </a:t>
            </a:r>
            <a:r>
              <a:rPr lang="ru-RU" sz="2400" dirty="0" smtClean="0"/>
              <a:t>запаљењу</a:t>
            </a:r>
            <a:r>
              <a:rPr lang="sr-Latn-RS" sz="2400" dirty="0" smtClean="0"/>
              <a:t>.</a:t>
            </a:r>
            <a:endParaRPr lang="ru-RU" sz="2200" dirty="0" smtClean="0"/>
          </a:p>
          <a:p>
            <a:endParaRPr lang="sr-Latn-RS" dirty="0"/>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6781801" y="1684478"/>
            <a:ext cx="2136118" cy="5004332"/>
          </a:xfrm>
          <a:prstGeom prst="rect">
            <a:avLst/>
          </a:prstGeom>
        </p:spPr>
      </p:pic>
    </p:spTree>
    <p:extLst>
      <p:ext uri="{BB962C8B-B14F-4D97-AF65-F5344CB8AC3E}">
        <p14:creationId xmlns:p14="http://schemas.microsoft.com/office/powerpoint/2010/main" val="3948772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b="1" dirty="0" smtClean="0"/>
              <a:t>ЗАПАЉЕЊЕ ПУЛПЕ</a:t>
            </a:r>
            <a:endParaRPr lang="sr-Cyrl-RS" b="1" dirty="0"/>
          </a:p>
        </p:txBody>
      </p:sp>
      <p:sp>
        <p:nvSpPr>
          <p:cNvPr id="4" name="Content Placeholder 3"/>
          <p:cNvSpPr>
            <a:spLocks noGrp="1"/>
          </p:cNvSpPr>
          <p:nvPr>
            <p:ph idx="1"/>
          </p:nvPr>
        </p:nvSpPr>
        <p:spPr>
          <a:xfrm>
            <a:off x="247651" y="1295400"/>
            <a:ext cx="8210549" cy="5105400"/>
          </a:xfrm>
        </p:spPr>
        <p:txBody>
          <a:bodyPr>
            <a:normAutofit/>
          </a:bodyPr>
          <a:lstStyle/>
          <a:p>
            <a:pPr marL="0" indent="0">
              <a:buNone/>
            </a:pPr>
            <a:r>
              <a:rPr lang="ru-RU" sz="2400" dirty="0" smtClean="0"/>
              <a:t>Експериментална истраживања </a:t>
            </a:r>
            <a:r>
              <a:rPr lang="ru-RU" sz="2400" dirty="0"/>
              <a:t>на </a:t>
            </a:r>
            <a:r>
              <a:rPr lang="ru-RU" sz="2400" dirty="0" smtClean="0"/>
              <a:t>животињама </a:t>
            </a:r>
            <a:r>
              <a:rPr lang="ru-RU" sz="2400" dirty="0"/>
              <a:t>су показала да </a:t>
            </a:r>
            <a:r>
              <a:rPr lang="ru-RU" sz="2400" dirty="0" smtClean="0"/>
              <a:t>озбиљне </a:t>
            </a:r>
            <a:r>
              <a:rPr lang="ru-RU" sz="2400" dirty="0"/>
              <a:t>инфламаторне </a:t>
            </a:r>
            <a:r>
              <a:rPr lang="ru-RU" sz="2400" dirty="0" smtClean="0"/>
              <a:t>промене </a:t>
            </a:r>
            <a:r>
              <a:rPr lang="ru-RU" sz="2400" dirty="0"/>
              <a:t>у ограниченој </a:t>
            </a:r>
            <a:r>
              <a:rPr lang="ru-RU" sz="2400" dirty="0" smtClean="0"/>
              <a:t>области </a:t>
            </a:r>
            <a:r>
              <a:rPr lang="ru-RU" sz="2400" dirty="0"/>
              <a:t>пулпе </a:t>
            </a:r>
            <a:r>
              <a:rPr lang="ru-RU" sz="2400" dirty="0" smtClean="0"/>
              <a:t>не </a:t>
            </a:r>
            <a:r>
              <a:rPr lang="ru-RU" sz="2400" dirty="0"/>
              <a:t>резултирају заустављањем </a:t>
            </a:r>
            <a:r>
              <a:rPr lang="ru-RU" sz="2400" dirty="0" smtClean="0"/>
              <a:t>циркулације </a:t>
            </a:r>
            <a:r>
              <a:rPr lang="ru-RU" sz="2400" dirty="0"/>
              <a:t>у целој </a:t>
            </a:r>
            <a:r>
              <a:rPr lang="ru-RU" sz="2400" dirty="0" smtClean="0"/>
              <a:t>пулпи.</a:t>
            </a:r>
            <a:endParaRPr lang="ru-RU" sz="2400" dirty="0"/>
          </a:p>
          <a:p>
            <a:pPr marL="0" indent="0">
              <a:buNone/>
            </a:pPr>
            <a:r>
              <a:rPr lang="ru-RU" sz="2400" dirty="0"/>
              <a:t>Повреда коронарне </a:t>
            </a:r>
            <a:r>
              <a:rPr lang="ru-RU" sz="2400" dirty="0" smtClean="0"/>
              <a:t>пулпе </a:t>
            </a:r>
            <a:r>
              <a:rPr lang="ru-RU" sz="2400" dirty="0"/>
              <a:t>утиче на поремећај </a:t>
            </a:r>
            <a:r>
              <a:rPr lang="ru-RU" sz="2400" dirty="0" smtClean="0"/>
              <a:t>циркулације </a:t>
            </a:r>
            <a:r>
              <a:rPr lang="ru-RU" sz="2400" dirty="0"/>
              <a:t>и </a:t>
            </a:r>
            <a:r>
              <a:rPr lang="ru-RU" sz="2400" dirty="0" smtClean="0"/>
              <a:t>повећање </a:t>
            </a:r>
            <a:r>
              <a:rPr lang="ru-RU" sz="2400" dirty="0"/>
              <a:t>крвног притиска у </a:t>
            </a:r>
            <a:r>
              <a:rPr lang="ru-RU" sz="2400" dirty="0" smtClean="0"/>
              <a:t>повређеној </a:t>
            </a:r>
            <a:r>
              <a:rPr lang="ru-RU" sz="2400" dirty="0"/>
              <a:t>области и око </a:t>
            </a:r>
            <a:r>
              <a:rPr lang="ru-RU" sz="2400" dirty="0" smtClean="0"/>
              <a:t>ње</a:t>
            </a:r>
            <a:r>
              <a:rPr lang="ru-RU" sz="2400" dirty="0"/>
              <a:t>, а не утиче на </a:t>
            </a:r>
            <a:r>
              <a:rPr lang="ru-RU" sz="2400" dirty="0" smtClean="0"/>
              <a:t>циркулацију </a:t>
            </a:r>
            <a:r>
              <a:rPr lang="ru-RU" sz="2400" dirty="0"/>
              <a:t>у </a:t>
            </a:r>
            <a:r>
              <a:rPr lang="ru-RU" sz="2400" dirty="0" smtClean="0"/>
              <a:t>коренском делу пулпе.</a:t>
            </a:r>
            <a:endParaRPr lang="ru-RU" sz="2400" dirty="0"/>
          </a:p>
        </p:txBody>
      </p:sp>
      <p:pic>
        <p:nvPicPr>
          <p:cNvPr id="3" name="Picture 2"/>
          <p:cNvPicPr>
            <a:picLocks noChangeAspect="1"/>
          </p:cNvPicPr>
          <p:nvPr/>
        </p:nvPicPr>
        <p:blipFill>
          <a:blip r:embed="rId2"/>
          <a:stretch>
            <a:fillRect/>
          </a:stretch>
        </p:blipFill>
        <p:spPr>
          <a:xfrm>
            <a:off x="619126" y="4572000"/>
            <a:ext cx="3648075" cy="1885950"/>
          </a:xfrm>
          <a:prstGeom prst="rect">
            <a:avLst/>
          </a:prstGeom>
        </p:spPr>
      </p:pic>
      <p:pic>
        <p:nvPicPr>
          <p:cNvPr id="5" name="Picture 4"/>
          <p:cNvPicPr>
            <a:picLocks noChangeAspect="1"/>
          </p:cNvPicPr>
          <p:nvPr/>
        </p:nvPicPr>
        <p:blipFill>
          <a:blip r:embed="rId3"/>
          <a:stretch>
            <a:fillRect/>
          </a:stretch>
        </p:blipFill>
        <p:spPr>
          <a:xfrm>
            <a:off x="4800600" y="4572000"/>
            <a:ext cx="3638550" cy="1905000"/>
          </a:xfrm>
          <a:prstGeom prst="rect">
            <a:avLst/>
          </a:prstGeom>
        </p:spPr>
      </p:pic>
    </p:spTree>
    <p:extLst>
      <p:ext uri="{BB962C8B-B14F-4D97-AF65-F5344CB8AC3E}">
        <p14:creationId xmlns:p14="http://schemas.microsoft.com/office/powerpoint/2010/main" val="1363993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b="1" dirty="0" smtClean="0"/>
              <a:t>ЗАПАЉЕЊЕ ПУЛПЕ</a:t>
            </a:r>
            <a:endParaRPr lang="sr-Cyrl-RS" b="1" dirty="0"/>
          </a:p>
        </p:txBody>
      </p:sp>
      <p:sp>
        <p:nvSpPr>
          <p:cNvPr id="4" name="Content Placeholder 3"/>
          <p:cNvSpPr>
            <a:spLocks noGrp="1"/>
          </p:cNvSpPr>
          <p:nvPr>
            <p:ph idx="1"/>
          </p:nvPr>
        </p:nvSpPr>
        <p:spPr>
          <a:xfrm>
            <a:off x="228600" y="1143000"/>
            <a:ext cx="8750626" cy="5105400"/>
          </a:xfrm>
        </p:spPr>
        <p:txBody>
          <a:bodyPr>
            <a:normAutofit/>
          </a:bodyPr>
          <a:lstStyle/>
          <a:p>
            <a:pPr marL="0" indent="0">
              <a:buNone/>
            </a:pPr>
            <a:r>
              <a:rPr lang="ru-RU" sz="2400" dirty="0"/>
              <a:t>Пулпа на надражаје реагује локалним запалењем, које дуго годинама може остати локално ако је надражај благ или </a:t>
            </a:r>
            <a:r>
              <a:rPr lang="sr-Cyrl-RS" sz="2400" dirty="0" smtClean="0"/>
              <a:t>може </a:t>
            </a:r>
            <a:r>
              <a:rPr lang="ru-RU" sz="2400" dirty="0" smtClean="0"/>
              <a:t>да </a:t>
            </a:r>
            <a:r>
              <a:rPr lang="ru-RU" sz="2400" dirty="0"/>
              <a:t>се заустави ако се надражај </a:t>
            </a:r>
            <a:r>
              <a:rPr lang="ru-RU" sz="2400" dirty="0" smtClean="0"/>
              <a:t>уклони рестаурацијом</a:t>
            </a:r>
            <a:r>
              <a:rPr lang="ru-RU" sz="2400" dirty="0"/>
              <a:t>, при чему </a:t>
            </a:r>
            <a:r>
              <a:rPr lang="ru-RU" sz="2400" dirty="0" smtClean="0"/>
              <a:t>је важна </a:t>
            </a:r>
            <a:r>
              <a:rPr lang="ru-RU" sz="2400" dirty="0"/>
              <a:t>њена способност </a:t>
            </a:r>
            <a:r>
              <a:rPr lang="ru-RU" sz="2400" dirty="0" smtClean="0"/>
              <a:t>опоравка.</a:t>
            </a:r>
            <a:endParaRPr lang="ru-RU" sz="2400" dirty="0"/>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5067300" y="2818655"/>
            <a:ext cx="3645225" cy="3800341"/>
          </a:xfrm>
          <a:prstGeom prst="rect">
            <a:avLst/>
          </a:prstGeom>
        </p:spPr>
      </p:pic>
      <p:sp>
        <p:nvSpPr>
          <p:cNvPr id="5" name="Rectangle 4"/>
          <p:cNvSpPr/>
          <p:nvPr/>
        </p:nvSpPr>
        <p:spPr>
          <a:xfrm>
            <a:off x="228600" y="2959370"/>
            <a:ext cx="4572000" cy="3518912"/>
          </a:xfrm>
          <a:prstGeom prst="rect">
            <a:avLst/>
          </a:prstGeom>
        </p:spPr>
        <p:txBody>
          <a:bodyPr>
            <a:spAutoFit/>
          </a:bodyPr>
          <a:lstStyle/>
          <a:p>
            <a:pPr defTabSz="457207">
              <a:spcBef>
                <a:spcPts val="1000"/>
              </a:spcBef>
              <a:buClr>
                <a:srgbClr val="E3DED1">
                  <a:lumMod val="40000"/>
                  <a:lumOff val="60000"/>
                </a:srgbClr>
              </a:buClr>
              <a:buSzPct val="80000"/>
            </a:pPr>
            <a:r>
              <a:rPr lang="ru-RU" sz="2400" dirty="0"/>
              <a:t>Ако су надражаји дуготрајни и јаки, запалење ће се проширити на целу пулпу.</a:t>
            </a:r>
          </a:p>
          <a:p>
            <a:pPr lvl="0" defTabSz="457207">
              <a:spcBef>
                <a:spcPts val="1000"/>
              </a:spcBef>
              <a:buClr>
                <a:srgbClr val="E3DED1">
                  <a:lumMod val="40000"/>
                  <a:lumOff val="60000"/>
                </a:srgbClr>
              </a:buClr>
              <a:buSzPct val="80000"/>
            </a:pPr>
            <a:endParaRPr lang="ru-RU" sz="1200" dirty="0" smtClean="0">
              <a:solidFill>
                <a:prstClr val="black"/>
              </a:solidFill>
              <a:ea typeface="+mj-ea"/>
              <a:cs typeface="+mj-cs"/>
            </a:endParaRPr>
          </a:p>
          <a:p>
            <a:pPr lvl="0" defTabSz="457207">
              <a:spcBef>
                <a:spcPts val="1000"/>
              </a:spcBef>
              <a:buClr>
                <a:srgbClr val="E3DED1">
                  <a:lumMod val="40000"/>
                  <a:lumOff val="60000"/>
                </a:srgbClr>
              </a:buClr>
              <a:buSzPct val="80000"/>
            </a:pPr>
            <a:r>
              <a:rPr lang="ru-RU" sz="2400" dirty="0" smtClean="0">
                <a:solidFill>
                  <a:prstClr val="black"/>
                </a:solidFill>
                <a:ea typeface="+mj-ea"/>
                <a:cs typeface="+mj-cs"/>
              </a:rPr>
              <a:t>Процес </a:t>
            </a:r>
            <a:r>
              <a:rPr lang="ru-RU" sz="2400" dirty="0">
                <a:solidFill>
                  <a:prstClr val="black"/>
                </a:solidFill>
                <a:ea typeface="+mj-ea"/>
                <a:cs typeface="+mj-cs"/>
              </a:rPr>
              <a:t>напредује споро од периферије ка корену пулпе, а ако продру бактерије долази до некрозе и ширења у периапексно ткиво.</a:t>
            </a:r>
          </a:p>
        </p:txBody>
      </p:sp>
    </p:spTree>
    <p:extLst>
      <p:ext uri="{BB962C8B-B14F-4D97-AF65-F5344CB8AC3E}">
        <p14:creationId xmlns:p14="http://schemas.microsoft.com/office/powerpoint/2010/main" val="39578032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ПАТОГЕНЕЗА АКУТНОГ ПУЛПИТИСА</a:t>
            </a:r>
            <a:endParaRPr lang="sr-Cyrl-RS" sz="3600" b="1" dirty="0"/>
          </a:p>
        </p:txBody>
      </p:sp>
      <p:sp>
        <p:nvSpPr>
          <p:cNvPr id="4" name="Content Placeholder 3"/>
          <p:cNvSpPr>
            <a:spLocks noGrp="1"/>
          </p:cNvSpPr>
          <p:nvPr>
            <p:ph idx="1"/>
          </p:nvPr>
        </p:nvSpPr>
        <p:spPr>
          <a:xfrm>
            <a:off x="228600" y="1143000"/>
            <a:ext cx="8763000" cy="5105400"/>
          </a:xfrm>
        </p:spPr>
        <p:txBody>
          <a:bodyPr>
            <a:normAutofit/>
          </a:bodyPr>
          <a:lstStyle/>
          <a:p>
            <a:pPr marL="0" indent="0">
              <a:buNone/>
            </a:pPr>
            <a:r>
              <a:rPr lang="ru-RU" sz="2400" b="1" dirty="0">
                <a:solidFill>
                  <a:srgbClr val="C00000"/>
                </a:solidFill>
              </a:rPr>
              <a:t>Васкуларна </a:t>
            </a:r>
            <a:r>
              <a:rPr lang="ru-RU" sz="2400" b="1" dirty="0" smtClean="0">
                <a:solidFill>
                  <a:srgbClr val="C00000"/>
                </a:solidFill>
              </a:rPr>
              <a:t>фаза </a:t>
            </a:r>
            <a:r>
              <a:rPr lang="ru-RU" sz="2400" dirty="0" smtClean="0"/>
              <a:t>(ексудативна фаза) инфламаторне </a:t>
            </a:r>
            <a:r>
              <a:rPr lang="ru-RU" sz="2400" dirty="0"/>
              <a:t>реакције у пулпи </a:t>
            </a:r>
            <a:r>
              <a:rPr lang="ru-RU" sz="2400" dirty="0" smtClean="0"/>
              <a:t>карактерише </a:t>
            </a:r>
            <a:r>
              <a:rPr lang="ru-RU" sz="2400" dirty="0"/>
              <a:t>се вазодилатацијом</a:t>
            </a:r>
            <a:r>
              <a:rPr lang="ru-RU" sz="2400" dirty="0" smtClean="0"/>
              <a:t>, </a:t>
            </a:r>
            <a:r>
              <a:rPr lang="ru-RU" sz="2400" dirty="0"/>
              <a:t>повећањем протока крви, повећањем </a:t>
            </a:r>
            <a:r>
              <a:rPr lang="ru-RU" sz="2400" dirty="0" smtClean="0"/>
              <a:t>крвног </a:t>
            </a:r>
            <a:r>
              <a:rPr lang="ru-RU" sz="2400" dirty="0"/>
              <a:t>притиска, повећањем  пропустљивости капилара, </a:t>
            </a:r>
            <a:r>
              <a:rPr lang="ru-RU" sz="2400" dirty="0" smtClean="0"/>
              <a:t>накупљањем </a:t>
            </a:r>
            <a:r>
              <a:rPr lang="ru-RU" sz="2400" dirty="0"/>
              <a:t>течности у ткиву, </a:t>
            </a:r>
            <a:r>
              <a:rPr lang="ru-RU" sz="2400" dirty="0" smtClean="0"/>
              <a:t>а услед </a:t>
            </a:r>
            <a:r>
              <a:rPr lang="ru-RU" sz="2400" dirty="0"/>
              <a:t>повећаног интрапулпног притиска </a:t>
            </a:r>
            <a:r>
              <a:rPr lang="ru-RU" sz="2400" dirty="0" smtClean="0"/>
              <a:t>јављају </a:t>
            </a:r>
            <a:r>
              <a:rPr lang="ru-RU" sz="2400" dirty="0"/>
              <a:t>се </a:t>
            </a:r>
            <a:r>
              <a:rPr lang="ru-RU" sz="2400" b="1" dirty="0"/>
              <a:t>болови</a:t>
            </a:r>
            <a:r>
              <a:rPr lang="ru-RU" sz="2400" dirty="0"/>
              <a:t> </a:t>
            </a:r>
            <a:r>
              <a:rPr lang="ru-RU" sz="2400" dirty="0" smtClean="0"/>
              <a:t>- </a:t>
            </a:r>
            <a:r>
              <a:rPr lang="ru-RU" sz="2400" b="1" dirty="0" smtClean="0">
                <a:solidFill>
                  <a:srgbClr val="002060"/>
                </a:solidFill>
              </a:rPr>
              <a:t>симптоматски пулпити.</a:t>
            </a:r>
          </a:p>
        </p:txBody>
      </p:sp>
      <p:sp>
        <p:nvSpPr>
          <p:cNvPr id="9" name="Rectangle 8"/>
          <p:cNvSpPr/>
          <p:nvPr/>
        </p:nvSpPr>
        <p:spPr>
          <a:xfrm>
            <a:off x="228600" y="3401308"/>
            <a:ext cx="6172200" cy="3175228"/>
          </a:xfrm>
          <a:prstGeom prst="rect">
            <a:avLst/>
          </a:prstGeom>
        </p:spPr>
        <p:txBody>
          <a:bodyPr wrap="square">
            <a:spAutoFit/>
          </a:bodyPr>
          <a:lstStyle/>
          <a:p>
            <a:pPr lvl="0" defTabSz="457207">
              <a:spcBef>
                <a:spcPts val="1000"/>
              </a:spcBef>
              <a:buClr>
                <a:srgbClr val="E3DED1">
                  <a:lumMod val="40000"/>
                  <a:lumOff val="60000"/>
                </a:srgbClr>
              </a:buClr>
              <a:buSzPct val="80000"/>
            </a:pPr>
            <a:r>
              <a:rPr lang="ru-RU" sz="2400" b="1" dirty="0" smtClean="0">
                <a:solidFill>
                  <a:srgbClr val="C00000"/>
                </a:solidFill>
                <a:ea typeface="+mj-ea"/>
                <a:cs typeface="+mj-cs"/>
              </a:rPr>
              <a:t>Полиморфонуклеарни (ПМН) </a:t>
            </a:r>
            <a:r>
              <a:rPr lang="ru-RU" sz="2400" b="1" dirty="0">
                <a:solidFill>
                  <a:srgbClr val="C00000"/>
                </a:solidFill>
                <a:ea typeface="+mj-ea"/>
                <a:cs typeface="+mj-cs"/>
              </a:rPr>
              <a:t>леукоцити </a:t>
            </a:r>
            <a:r>
              <a:rPr lang="ru-RU" sz="2400" dirty="0">
                <a:solidFill>
                  <a:prstClr val="black"/>
                </a:solidFill>
                <a:ea typeface="+mj-ea"/>
                <a:cs typeface="+mj-cs"/>
              </a:rPr>
              <a:t>пролазе кроз крвне судове</a:t>
            </a:r>
            <a:r>
              <a:rPr lang="en-GB" sz="2400" dirty="0">
                <a:solidFill>
                  <a:prstClr val="black"/>
                </a:solidFill>
                <a:ea typeface="+mj-ea"/>
                <a:cs typeface="+mj-cs"/>
              </a:rPr>
              <a:t>,</a:t>
            </a:r>
            <a:r>
              <a:rPr lang="ru-RU" sz="2400" dirty="0">
                <a:solidFill>
                  <a:prstClr val="black"/>
                </a:solidFill>
                <a:ea typeface="+mj-ea"/>
                <a:cs typeface="+mj-cs"/>
              </a:rPr>
              <a:t> накупљају се у ткиву привучени хемотаксом</a:t>
            </a:r>
            <a:r>
              <a:rPr lang="en-GB" sz="2400" dirty="0">
                <a:solidFill>
                  <a:prstClr val="black"/>
                </a:solidFill>
                <a:ea typeface="+mj-ea"/>
                <a:cs typeface="+mj-cs"/>
              </a:rPr>
              <a:t> </a:t>
            </a:r>
            <a:r>
              <a:rPr lang="sr-Cyrl-RS" sz="2400" dirty="0">
                <a:solidFill>
                  <a:prstClr val="black"/>
                </a:solidFill>
                <a:ea typeface="+mj-ea"/>
                <a:cs typeface="+mj-cs"/>
              </a:rPr>
              <a:t>и делују као фагоцити.</a:t>
            </a:r>
            <a:r>
              <a:rPr lang="ru-RU" sz="2400" dirty="0">
                <a:solidFill>
                  <a:prstClr val="black"/>
                </a:solidFill>
                <a:ea typeface="+mj-ea"/>
                <a:cs typeface="+mj-cs"/>
              </a:rPr>
              <a:t> </a:t>
            </a:r>
          </a:p>
          <a:p>
            <a:pPr lvl="0" defTabSz="457207">
              <a:spcBef>
                <a:spcPts val="1000"/>
              </a:spcBef>
              <a:buClr>
                <a:srgbClr val="E3DED1">
                  <a:lumMod val="40000"/>
                  <a:lumOff val="60000"/>
                </a:srgbClr>
              </a:buClr>
              <a:buSzPct val="80000"/>
            </a:pPr>
            <a:r>
              <a:rPr lang="ru-RU" sz="2400" dirty="0">
                <a:solidFill>
                  <a:prstClr val="black"/>
                </a:solidFill>
                <a:ea typeface="+mj-ea"/>
                <a:cs typeface="+mj-cs"/>
              </a:rPr>
              <a:t>После повреде из локалних ћелија ослобађају се супстанце које потстичу  ПМН и мононуклеарне леукоците –  моноците Т и Б лимфоците да напуштају крвне судове.</a:t>
            </a:r>
          </a:p>
        </p:txBody>
      </p:sp>
      <p:pic>
        <p:nvPicPr>
          <p:cNvPr id="10" name="Picture 9"/>
          <p:cNvPicPr>
            <a:picLocks noChangeAspect="1"/>
          </p:cNvPicPr>
          <p:nvPr/>
        </p:nvPicPr>
        <p:blipFill>
          <a:blip r:embed="rId2"/>
          <a:stretch>
            <a:fillRect/>
          </a:stretch>
        </p:blipFill>
        <p:spPr>
          <a:xfrm>
            <a:off x="6453371" y="3200400"/>
            <a:ext cx="2485658" cy="3528536"/>
          </a:xfrm>
          <a:prstGeom prst="rect">
            <a:avLst/>
          </a:prstGeom>
        </p:spPr>
      </p:pic>
    </p:spTree>
    <p:extLst>
      <p:ext uri="{BB962C8B-B14F-4D97-AF65-F5344CB8AC3E}">
        <p14:creationId xmlns:p14="http://schemas.microsoft.com/office/powerpoint/2010/main" val="2426074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ПАТОГЕНЕЗА АКУТНОГ ПУЛПИТИСА</a:t>
            </a:r>
            <a:endParaRPr lang="sr-Cyrl-RS" sz="3600" b="1" dirty="0"/>
          </a:p>
        </p:txBody>
      </p:sp>
      <p:sp>
        <p:nvSpPr>
          <p:cNvPr id="4" name="Content Placeholder 3"/>
          <p:cNvSpPr>
            <a:spLocks noGrp="1"/>
          </p:cNvSpPr>
          <p:nvPr>
            <p:ph idx="1"/>
          </p:nvPr>
        </p:nvSpPr>
        <p:spPr>
          <a:xfrm>
            <a:off x="228600" y="1143000"/>
            <a:ext cx="8763000" cy="3200400"/>
          </a:xfrm>
        </p:spPr>
        <p:txBody>
          <a:bodyPr>
            <a:normAutofit/>
          </a:bodyPr>
          <a:lstStyle/>
          <a:p>
            <a:pPr marL="0" indent="0">
              <a:buNone/>
            </a:pPr>
            <a:r>
              <a:rPr lang="ru-RU" sz="2400" dirty="0"/>
              <a:t>Моноцити из крвотока у ткиву </a:t>
            </a:r>
            <a:r>
              <a:rPr lang="ru-RU" sz="2400" dirty="0" smtClean="0"/>
              <a:t>прелазе </a:t>
            </a:r>
            <a:r>
              <a:rPr lang="ru-RU" sz="2400" dirty="0"/>
              <a:t>у </a:t>
            </a:r>
            <a:r>
              <a:rPr lang="ru-RU" sz="2400" dirty="0" smtClean="0"/>
              <a:t>макрофаге/фагоците </a:t>
            </a:r>
            <a:r>
              <a:rPr lang="ru-RU" sz="2400" dirty="0"/>
              <a:t>(уништавају  бактерије, чисте ткиво, антиген  презентују, стимулишу  репарацију</a:t>
            </a:r>
            <a:r>
              <a:rPr lang="ru-RU" sz="2400" dirty="0" smtClean="0"/>
              <a:t>).</a:t>
            </a:r>
          </a:p>
          <a:p>
            <a:pPr marL="0" indent="0">
              <a:buNone/>
            </a:pPr>
            <a:r>
              <a:rPr lang="ru-RU" sz="2400" dirty="0"/>
              <a:t>Ако се уклони надражај долази </a:t>
            </a:r>
            <a:r>
              <a:rPr lang="ru-RU" sz="2400" dirty="0" smtClean="0"/>
              <a:t>до </a:t>
            </a:r>
            <a:r>
              <a:rPr lang="ru-RU" sz="2400" dirty="0"/>
              <a:t>опоравка ако не, долази до  накупљања још ПМН </a:t>
            </a:r>
            <a:r>
              <a:rPr lang="ru-RU" sz="2400" dirty="0" smtClean="0"/>
              <a:t>леукоцита. Ове ћелије имају кратак животни век и убрзо почињу да се распадају, ослобађајући протеолитичке и токсичне компоненте које могу да униште ћелије, основну супстанцу и влакна у захваћеној регији пулпе. </a:t>
            </a:r>
          </a:p>
          <a:p>
            <a:pPr marL="0" indent="0">
              <a:buNone/>
            </a:pPr>
            <a:endParaRPr lang="ru-RU" sz="2400" dirty="0" smtClean="0"/>
          </a:p>
        </p:txBody>
      </p:sp>
      <p:pic>
        <p:nvPicPr>
          <p:cNvPr id="3" name="Picture 2"/>
          <p:cNvPicPr>
            <a:picLocks noChangeAspect="1"/>
          </p:cNvPicPr>
          <p:nvPr/>
        </p:nvPicPr>
        <p:blipFill>
          <a:blip r:embed="rId2"/>
          <a:stretch>
            <a:fillRect/>
          </a:stretch>
        </p:blipFill>
        <p:spPr>
          <a:xfrm>
            <a:off x="5638800" y="4352112"/>
            <a:ext cx="3352800" cy="2315387"/>
          </a:xfrm>
          <a:prstGeom prst="rect">
            <a:avLst/>
          </a:prstGeom>
        </p:spPr>
      </p:pic>
      <p:sp>
        <p:nvSpPr>
          <p:cNvPr id="7" name="Rectangle 6"/>
          <p:cNvSpPr/>
          <p:nvPr/>
        </p:nvSpPr>
        <p:spPr>
          <a:xfrm>
            <a:off x="228600" y="4352112"/>
            <a:ext cx="5181600" cy="1200329"/>
          </a:xfrm>
          <a:prstGeom prst="rect">
            <a:avLst/>
          </a:prstGeom>
        </p:spPr>
        <p:txBody>
          <a:bodyPr wrap="square">
            <a:spAutoFit/>
          </a:bodyPr>
          <a:lstStyle/>
          <a:p>
            <a:pPr lvl="0" defTabSz="457207">
              <a:spcBef>
                <a:spcPts val="1000"/>
              </a:spcBef>
              <a:buClr>
                <a:srgbClr val="E3DED1">
                  <a:lumMod val="40000"/>
                  <a:lumOff val="60000"/>
                </a:srgbClr>
              </a:buClr>
              <a:buSzPct val="80000"/>
            </a:pPr>
            <a:r>
              <a:rPr lang="ru-RU" sz="2400" b="1" dirty="0" smtClean="0">
                <a:solidFill>
                  <a:srgbClr val="C00000"/>
                </a:solidFill>
                <a:ea typeface="+mj-ea"/>
                <a:cs typeface="+mj-cs"/>
              </a:rPr>
              <a:t>Ако је ткиво довољно уништено </a:t>
            </a:r>
            <a:r>
              <a:rPr lang="ru-RU" sz="2400" dirty="0" smtClean="0">
                <a:solidFill>
                  <a:prstClr val="black"/>
                </a:solidFill>
                <a:ea typeface="+mj-ea"/>
                <a:cs typeface="+mj-cs"/>
              </a:rPr>
              <a:t>може се видети кап гноја када се отвори пулпна комора.</a:t>
            </a:r>
            <a:endParaRPr lang="ru-RU" sz="2400" dirty="0">
              <a:solidFill>
                <a:prstClr val="black"/>
              </a:solidFill>
              <a:ea typeface="+mj-ea"/>
              <a:cs typeface="+mj-cs"/>
            </a:endParaRPr>
          </a:p>
        </p:txBody>
      </p:sp>
    </p:spTree>
    <p:extLst>
      <p:ext uri="{BB962C8B-B14F-4D97-AF65-F5344CB8AC3E}">
        <p14:creationId xmlns:p14="http://schemas.microsoft.com/office/powerpoint/2010/main" val="2938496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ПАТОГЕНЕЗА АКУТНОГ ПУЛПИТИСА</a:t>
            </a:r>
            <a:endParaRPr lang="sr-Cyrl-RS" sz="3600" b="1" dirty="0"/>
          </a:p>
        </p:txBody>
      </p:sp>
      <p:sp>
        <p:nvSpPr>
          <p:cNvPr id="4" name="Content Placeholder 3"/>
          <p:cNvSpPr>
            <a:spLocks noGrp="1"/>
          </p:cNvSpPr>
          <p:nvPr>
            <p:ph idx="1"/>
          </p:nvPr>
        </p:nvSpPr>
        <p:spPr>
          <a:xfrm>
            <a:off x="228600" y="1143000"/>
            <a:ext cx="6096000" cy="5410200"/>
          </a:xfrm>
        </p:spPr>
        <p:txBody>
          <a:bodyPr>
            <a:normAutofit/>
          </a:bodyPr>
          <a:lstStyle/>
          <a:p>
            <a:pPr marL="0" indent="0">
              <a:buNone/>
            </a:pPr>
            <a:r>
              <a:rPr lang="ru-RU" sz="2400" b="1" dirty="0" smtClean="0">
                <a:solidFill>
                  <a:srgbClr val="C00000"/>
                </a:solidFill>
              </a:rPr>
              <a:t>Ако се леукоцити спорије распадају</a:t>
            </a:r>
            <a:r>
              <a:rPr lang="ru-RU" sz="2400" dirty="0" smtClean="0"/>
              <a:t>, може доћи до формирања апсцеса. Ова инкапсулација може временом да одложи даље уништавање ткива.</a:t>
            </a:r>
          </a:p>
          <a:p>
            <a:pPr marL="0" indent="0">
              <a:buNone/>
            </a:pPr>
            <a:endParaRPr lang="ru-RU" sz="2400" dirty="0" smtClean="0"/>
          </a:p>
          <a:p>
            <a:pPr marL="0" indent="0">
              <a:buNone/>
            </a:pPr>
            <a:endParaRPr lang="ru-RU" sz="2400" dirty="0"/>
          </a:p>
          <a:p>
            <a:pPr marL="0" indent="0">
              <a:buNone/>
            </a:pPr>
            <a:endParaRPr lang="ru-RU" sz="2400" dirty="0"/>
          </a:p>
          <a:p>
            <a:pPr marL="0" indent="0">
              <a:buNone/>
            </a:pPr>
            <a:endParaRPr lang="ru-RU" sz="2400" dirty="0"/>
          </a:p>
        </p:txBody>
      </p:sp>
      <p:pic>
        <p:nvPicPr>
          <p:cNvPr id="5" name="Picture 4"/>
          <p:cNvPicPr>
            <a:picLocks noChangeAspect="1"/>
          </p:cNvPicPr>
          <p:nvPr/>
        </p:nvPicPr>
        <p:blipFill>
          <a:blip r:embed="rId2"/>
          <a:stretch>
            <a:fillRect/>
          </a:stretch>
        </p:blipFill>
        <p:spPr>
          <a:xfrm>
            <a:off x="6804511" y="1703795"/>
            <a:ext cx="2124075" cy="3161577"/>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88781" y="2830827"/>
            <a:ext cx="2671762" cy="2034545"/>
          </a:xfrm>
          <a:prstGeom prst="rect">
            <a:avLst/>
          </a:prstGeom>
        </p:spPr>
      </p:pic>
      <p:sp>
        <p:nvSpPr>
          <p:cNvPr id="9" name="Rectangle 8"/>
          <p:cNvSpPr/>
          <p:nvPr/>
        </p:nvSpPr>
        <p:spPr>
          <a:xfrm>
            <a:off x="228600" y="5334000"/>
            <a:ext cx="8699986" cy="830997"/>
          </a:xfrm>
          <a:prstGeom prst="rect">
            <a:avLst/>
          </a:prstGeom>
        </p:spPr>
        <p:txBody>
          <a:bodyPr wrap="square">
            <a:spAutoFit/>
          </a:bodyPr>
          <a:lstStyle/>
          <a:p>
            <a:pPr lvl="0" defTabSz="457207">
              <a:spcBef>
                <a:spcPts val="1000"/>
              </a:spcBef>
              <a:buClr>
                <a:srgbClr val="E3DED1">
                  <a:lumMod val="40000"/>
                  <a:lumOff val="60000"/>
                </a:srgbClr>
              </a:buClr>
              <a:buSzPct val="80000"/>
            </a:pPr>
            <a:r>
              <a:rPr lang="ru-RU" sz="2400" dirty="0">
                <a:solidFill>
                  <a:prstClr val="black"/>
                </a:solidFill>
                <a:ea typeface="+mj-ea"/>
                <a:cs typeface="+mj-cs"/>
              </a:rPr>
              <a:t>Постепено, ПМН леукоцити више не доминирају у ћелијском инфилтрату и долази до стварања хроничног запаљења.</a:t>
            </a:r>
          </a:p>
        </p:txBody>
      </p:sp>
    </p:spTree>
    <p:extLst>
      <p:ext uri="{BB962C8B-B14F-4D97-AF65-F5344CB8AC3E}">
        <p14:creationId xmlns:p14="http://schemas.microsoft.com/office/powerpoint/2010/main" val="30896014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467600" cy="1400530"/>
          </a:xfrm>
        </p:spPr>
        <p:txBody>
          <a:bodyPr/>
          <a:lstStyle/>
          <a:p>
            <a:r>
              <a:rPr lang="sr-Cyrl-RS" sz="3600" b="1" dirty="0" smtClean="0"/>
              <a:t>ПАТОГЕНЕЗА ХРОНИЧОГ ПУЛПИТИСА</a:t>
            </a:r>
            <a:endParaRPr lang="sr-Cyrl-RS" sz="3600" b="1" dirty="0"/>
          </a:p>
        </p:txBody>
      </p:sp>
      <p:sp>
        <p:nvSpPr>
          <p:cNvPr id="4" name="Content Placeholder 3"/>
          <p:cNvSpPr>
            <a:spLocks noGrp="1"/>
          </p:cNvSpPr>
          <p:nvPr>
            <p:ph idx="1"/>
          </p:nvPr>
        </p:nvSpPr>
        <p:spPr>
          <a:xfrm>
            <a:off x="228600" y="1143000"/>
            <a:ext cx="8610600" cy="5410200"/>
          </a:xfrm>
        </p:spPr>
        <p:txBody>
          <a:bodyPr>
            <a:normAutofit/>
          </a:bodyPr>
          <a:lstStyle/>
          <a:p>
            <a:pPr marL="0" indent="0">
              <a:buNone/>
            </a:pPr>
            <a:r>
              <a:rPr lang="ru-RU" sz="2400" dirty="0" smtClean="0"/>
              <a:t>У </a:t>
            </a:r>
            <a:r>
              <a:rPr lang="ru-RU" sz="2400" dirty="0" smtClean="0"/>
              <a:t>хроничном запаљењу у ткиву се накупљају лимфоцити, а могу се видети и макрофаги </a:t>
            </a:r>
            <a:r>
              <a:rPr lang="sr-Cyrl-RS" sz="2400" dirty="0" smtClean="0"/>
              <a:t>и </a:t>
            </a:r>
            <a:r>
              <a:rPr lang="ru-RU" sz="2400" dirty="0" smtClean="0"/>
              <a:t>плазма </a:t>
            </a:r>
            <a:r>
              <a:rPr lang="ru-RU" sz="2400" dirty="0" smtClean="0"/>
              <a:t>ћелије.</a:t>
            </a:r>
          </a:p>
          <a:p>
            <a:pPr marL="0" indent="0">
              <a:buNone/>
            </a:pPr>
            <a:r>
              <a:rPr lang="ru-RU" sz="2400" dirty="0" smtClean="0"/>
              <a:t>Хронично запаљење карактерише ћелијски имунски одговор посредован Т и В лимфоцитима.</a:t>
            </a:r>
          </a:p>
          <a:p>
            <a:pPr marL="0" indent="0">
              <a:buNone/>
            </a:pPr>
            <a:r>
              <a:rPr lang="ru-RU" sz="2400" dirty="0" smtClean="0"/>
              <a:t>Инвазија пулпног ткива антигеним продуктима може бити спречена антителима и формирањем антиген-антитело комплекса, који бивају фагоцитовани од стране макрофага.</a:t>
            </a:r>
          </a:p>
          <a:p>
            <a:pPr marL="0" indent="0">
              <a:buNone/>
            </a:pPr>
            <a:endParaRPr lang="ru-RU" sz="2400" dirty="0">
              <a:solidFill>
                <a:srgbClr val="C00000"/>
              </a:solidFill>
            </a:endParaRPr>
          </a:p>
          <a:p>
            <a:pPr marL="0" indent="0">
              <a:buNone/>
            </a:pPr>
            <a:endParaRPr lang="ru-RU" sz="2400" dirty="0" smtClean="0"/>
          </a:p>
          <a:p>
            <a:pPr marL="0" indent="0">
              <a:buNone/>
            </a:pPr>
            <a:endParaRPr lang="ru-RU" sz="2400" dirty="0"/>
          </a:p>
          <a:p>
            <a:pPr marL="0" indent="0">
              <a:buNone/>
            </a:pPr>
            <a:endParaRPr lang="ru-RU" sz="2400" dirty="0"/>
          </a:p>
          <a:p>
            <a:pPr marL="0" indent="0">
              <a:buNone/>
            </a:pPr>
            <a:endParaRPr lang="ru-RU" sz="2400" dirty="0"/>
          </a:p>
        </p:txBody>
      </p:sp>
      <p:sp>
        <p:nvSpPr>
          <p:cNvPr id="6" name="object 5"/>
          <p:cNvSpPr/>
          <p:nvPr/>
        </p:nvSpPr>
        <p:spPr>
          <a:xfrm>
            <a:off x="6019800" y="4114801"/>
            <a:ext cx="3124200" cy="269629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7" name="Rectangle 6"/>
          <p:cNvSpPr/>
          <p:nvPr/>
        </p:nvSpPr>
        <p:spPr>
          <a:xfrm>
            <a:off x="228600" y="4114801"/>
            <a:ext cx="5791200" cy="2436564"/>
          </a:xfrm>
          <a:prstGeom prst="rect">
            <a:avLst/>
          </a:prstGeom>
        </p:spPr>
        <p:txBody>
          <a:bodyPr wrap="square">
            <a:spAutoFit/>
          </a:bodyPr>
          <a:lstStyle/>
          <a:p>
            <a:pPr lvl="0" defTabSz="457207">
              <a:spcBef>
                <a:spcPts val="1000"/>
              </a:spcBef>
              <a:buClr>
                <a:srgbClr val="E3DED1">
                  <a:lumMod val="40000"/>
                  <a:lumOff val="60000"/>
                </a:srgbClr>
              </a:buClr>
              <a:buSzPct val="80000"/>
            </a:pPr>
            <a:r>
              <a:rPr lang="ru-RU" sz="2400" b="1" dirty="0">
                <a:solidFill>
                  <a:srgbClr val="C00000"/>
                </a:solidFill>
                <a:ea typeface="+mj-ea"/>
                <a:cs typeface="+mj-cs"/>
              </a:rPr>
              <a:t>Нема повећаног интрапулпног притиска</a:t>
            </a:r>
            <a:r>
              <a:rPr lang="ru-RU" sz="2400" dirty="0">
                <a:solidFill>
                  <a:prstClr val="black"/>
                </a:solidFill>
                <a:ea typeface="+mj-ea"/>
                <a:cs typeface="+mj-cs"/>
              </a:rPr>
              <a:t>, нема бола - </a:t>
            </a:r>
            <a:r>
              <a:rPr lang="ru-RU" sz="2400" b="1" dirty="0">
                <a:solidFill>
                  <a:srgbClr val="002060"/>
                </a:solidFill>
                <a:ea typeface="+mj-ea"/>
                <a:cs typeface="+mj-cs"/>
              </a:rPr>
              <a:t>асимптоматски пулпитиси.</a:t>
            </a:r>
            <a:endParaRPr lang="ru-RU" sz="2400" dirty="0">
              <a:solidFill>
                <a:prstClr val="black"/>
              </a:solidFill>
              <a:ea typeface="+mj-ea"/>
              <a:cs typeface="+mj-cs"/>
            </a:endParaRPr>
          </a:p>
          <a:p>
            <a:pPr lvl="0" defTabSz="457207">
              <a:spcBef>
                <a:spcPts val="1000"/>
              </a:spcBef>
              <a:buClr>
                <a:srgbClr val="E3DED1">
                  <a:lumMod val="40000"/>
                  <a:lumOff val="60000"/>
                </a:srgbClr>
              </a:buClr>
              <a:buSzPct val="80000"/>
            </a:pPr>
            <a:r>
              <a:rPr lang="ru-RU" sz="2400" dirty="0">
                <a:solidFill>
                  <a:prstClr val="black"/>
                </a:solidFill>
                <a:ea typeface="+mj-ea"/>
                <a:cs typeface="+mj-cs"/>
              </a:rPr>
              <a:t>Лимфоцити могу да имају </a:t>
            </a:r>
            <a:r>
              <a:rPr lang="ru-RU" sz="2400" b="1" dirty="0">
                <a:solidFill>
                  <a:srgbClr val="C00000"/>
                </a:solidFill>
                <a:ea typeface="+mj-ea"/>
                <a:cs typeface="+mj-cs"/>
              </a:rPr>
              <a:t>разарајући утицај </a:t>
            </a:r>
            <a:r>
              <a:rPr lang="ru-RU" sz="2400" dirty="0">
                <a:solidFill>
                  <a:prstClr val="black"/>
                </a:solidFill>
                <a:ea typeface="+mj-ea"/>
                <a:cs typeface="+mj-cs"/>
              </a:rPr>
              <a:t>на пулпно ткиво </a:t>
            </a:r>
            <a:r>
              <a:rPr lang="ru-RU" sz="2400" b="1" dirty="0">
                <a:solidFill>
                  <a:srgbClr val="C00000"/>
                </a:solidFill>
                <a:ea typeface="+mj-ea"/>
                <a:cs typeface="+mj-cs"/>
              </a:rPr>
              <a:t>путем директне цитотоксичности</a:t>
            </a:r>
            <a:r>
              <a:rPr lang="ru-RU" sz="2400" b="1" dirty="0">
                <a:solidFill>
                  <a:prstClr val="black"/>
                </a:solidFill>
                <a:ea typeface="+mj-ea"/>
                <a:cs typeface="+mj-cs"/>
              </a:rPr>
              <a:t> </a:t>
            </a:r>
            <a:r>
              <a:rPr lang="ru-RU" sz="2400" dirty="0">
                <a:solidFill>
                  <a:prstClr val="black"/>
                </a:solidFill>
                <a:ea typeface="+mj-ea"/>
                <a:cs typeface="+mj-cs"/>
              </a:rPr>
              <a:t>или </a:t>
            </a:r>
            <a:r>
              <a:rPr lang="ru-RU" sz="2400" b="1" dirty="0">
                <a:solidFill>
                  <a:srgbClr val="C00000"/>
                </a:solidFill>
                <a:ea typeface="+mj-ea"/>
                <a:cs typeface="+mj-cs"/>
              </a:rPr>
              <a:t>путем биолошки активних цитокина.</a:t>
            </a:r>
          </a:p>
        </p:txBody>
      </p:sp>
    </p:spTree>
    <p:extLst>
      <p:ext uri="{BB962C8B-B14F-4D97-AF65-F5344CB8AC3E}">
        <p14:creationId xmlns:p14="http://schemas.microsoft.com/office/powerpoint/2010/main" val="15733574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Custom 9">
      <a:dk1>
        <a:sysClr val="windowText" lastClr="000000"/>
      </a:dk1>
      <a:lt1>
        <a:sysClr val="window" lastClr="FFFFFF"/>
      </a:lt1>
      <a:dk2>
        <a:srgbClr val="323232"/>
      </a:dk2>
      <a:lt2>
        <a:srgbClr val="E3DED1"/>
      </a:lt2>
      <a:accent1>
        <a:srgbClr val="002060"/>
      </a:accent1>
      <a:accent2>
        <a:srgbClr val="9F2936"/>
      </a:accent2>
      <a:accent3>
        <a:srgbClr val="000068"/>
      </a:accent3>
      <a:accent4>
        <a:srgbClr val="4E8542"/>
      </a:accent4>
      <a:accent5>
        <a:srgbClr val="604878"/>
      </a:accent5>
      <a:accent6>
        <a:srgbClr val="274220"/>
      </a:accent6>
      <a:hlink>
        <a:srgbClr val="6B9F25"/>
      </a:hlink>
      <a:folHlink>
        <a:srgbClr val="B26B0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Theme1" id="{966D60A1-9798-4A58-984D-6D24A0C076F8}" vid="{A0EEA20B-9E70-4B31-A625-A1BF3E9EDD4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1932</TotalTime>
  <Words>1705</Words>
  <Application>Microsoft Office PowerPoint</Application>
  <PresentationFormat>On-screen Show (4:3)</PresentationFormat>
  <Paragraphs>169</Paragraphs>
  <Slides>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Wingdings 3</vt:lpstr>
      <vt:lpstr>Theme1</vt:lpstr>
      <vt:lpstr>ПАТОГЕНЕЗА ОБОЉЕЊА ПУЛПЕ ЗУБА</vt:lpstr>
      <vt:lpstr>КАРАКТЕРИСТИКЕ ПУЛПЕ</vt:lpstr>
      <vt:lpstr>ЗАПАЉЕЊЕ ПУЛПЕ</vt:lpstr>
      <vt:lpstr>ЗАПАЉЕЊЕ ПУЛПЕ</vt:lpstr>
      <vt:lpstr>ЗАПАЉЕЊЕ ПУЛПЕ</vt:lpstr>
      <vt:lpstr>ПАТОГЕНЕЗА АКУТНОГ ПУЛПИТИСА</vt:lpstr>
      <vt:lpstr>ПАТОГЕНЕЗА АКУТНОГ ПУЛПИТИСА</vt:lpstr>
      <vt:lpstr>ПАТОГЕНЕЗА АКУТНОГ ПУЛПИТИСА</vt:lpstr>
      <vt:lpstr>ПАТОГЕНЕЗА ХРОНИЧОГ ПУЛПИТИСА</vt:lpstr>
      <vt:lpstr>ПАТОГЕНЕЗА ХРОНИЧОГ ПУЛПИТИСА</vt:lpstr>
      <vt:lpstr>ПАТОГЕНЕЗА ХРОНИЧОГ ПУЛПИТИСА</vt:lpstr>
      <vt:lpstr>ПАТОГЕНЕЗА ХРОНИЧОГ ПУЛПИТИСА</vt:lpstr>
      <vt:lpstr>КЛАСИФИКАЦИЈА ОБОЉЕЊА ПУЛПЕ</vt:lpstr>
      <vt:lpstr>КЛАСИФИКАЦИЈА ОБОЉЕЊА ПУЛПЕ</vt:lpstr>
      <vt:lpstr>КЛАСИФИКАЦИЈА ОБОЉЕЊА ПУЛПЕ</vt:lpstr>
      <vt:lpstr>ЗДРАВА ПУЛПА</vt:lpstr>
      <vt:lpstr>РЕВЕРЗИБИЛНА ОБОЉЕЊА ПУЛПЕ</vt:lpstr>
      <vt:lpstr>ИРЕВЕРЗИБИЛНА ОБОЉЕЊА ПУЛПЕ</vt:lpstr>
      <vt:lpstr>НЕКРОЗА ПУЛПЕ</vt:lpstr>
      <vt:lpstr>ОДГОВОР ПУЛПЕ НА ЈАТРОГЕНЕ НАДРАЖАЈЕ</vt:lpstr>
      <vt:lpstr>ОДГОВОР ПУЛПЕ НА ЈАТРОГЕНЕ НАДРАЖАЈЕ</vt:lpstr>
      <vt:lpstr>ОДГОВОР ПУЛПЕ НА ЈАТРОГЕНЕ НАДРАЖАЈЕ</vt:lpstr>
      <vt:lpstr>ОДГОВОР ПУЛПЕ НА ЈАТРОГЕНЕ НАДРАЖАЈЕ</vt:lpstr>
      <vt:lpstr>ОДГОВОР ПУЛПЕ НА ЈАТРОГЕНЕ НАДРАЖАЈЕ</vt:lpstr>
      <vt:lpstr>ОДГОВОР ПУЛПЕ НА ЈАТРОГЕНЕ НАДРАЖАЈЕ</vt:lpstr>
      <vt:lpstr>ОДГОВОР ПУЛПЕ НА ЈАТРОГЕНЕ НАДРАЖАЈЕ</vt:lpstr>
      <vt:lpstr>ОДГОВОР ПУЛПЕ НА ЈАТРОГЕНЕ НАДРАЖАЈЕ</vt:lpstr>
      <vt:lpstr>КОНДЕНЗИРАЈУЋИ ОСТИТИС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НЕКАРИЈЕСНА ОШТЕЋЕЊА ТВРДИХ ЗУБНИХ ТКИВА</dc:title>
  <dc:creator>user</dc:creator>
  <cp:lastModifiedBy>Miloš Papić</cp:lastModifiedBy>
  <cp:revision>420</cp:revision>
  <dcterms:created xsi:type="dcterms:W3CDTF">2016-05-04T09:07:00Z</dcterms:created>
  <dcterms:modified xsi:type="dcterms:W3CDTF">2017-01-31T01:18:46Z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2013-05-15T00:00:00Z</vt:filetime>
  </property>
  <property fmtid="{D5CDD505-2E9C-101B-9397-08002B2CF9AE}" pid="3" name="Creator">
    <vt:lpwstr>Microsoft® Office PowerPoint® 2007</vt:lpwstr>
  </property>
  <property fmtid="{D5CDD505-2E9C-101B-9397-08002B2CF9AE}" pid="4" name="LastSaved">
    <vt:filetime>2016-05-04T00:00:00Z</vt:filetime>
  </property>
</Properties>
</file>